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HY견고딕" panose="02030600000101010101" pitchFamily="18" charset="-127"/>
      <p:regular r:id="rId30"/>
    </p:embeddedFont>
    <p:embeddedFont>
      <p:font typeface="Nanum Gothic Bold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oto Serif Bold" panose="020B0600000101010101" charset="0"/>
      <p:regular r:id="rId36"/>
    </p:embeddedFont>
    <p:embeddedFont>
      <p:font typeface="Noto Sans Bold" panose="020B0600000101010101" charset="0"/>
      <p:regular r:id="rId37"/>
    </p:embeddedFont>
    <p:embeddedFont>
      <p:font typeface="Noto Sans" panose="020B0600000101010101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ngdahyun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s://github.com/kim-sung-si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otion.so/Hi-I-m-Dahyun-c93fa22701844091a5c31f584e02f0f1" TargetMode="External"/><Relationship Id="rId5" Type="http://schemas.openxmlformats.org/officeDocument/2006/relationships/hyperlink" Target="https://zrr.kr/W2iz" TargetMode="External"/><Relationship Id="rId4" Type="http://schemas.openxmlformats.org/officeDocument/2006/relationships/image" Target="../media/image49.svg"/><Relationship Id="rId9" Type="http://schemas.openxmlformats.org/officeDocument/2006/relationships/hyperlink" Target="https://kim-sung-sig.github.io/portfolio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d/660cd24403593b6b6107052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7820" y="3515925"/>
            <a:ext cx="287415" cy="3255150"/>
            <a:chOff x="0" y="0"/>
            <a:chExt cx="75698" cy="8573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698" cy="857323"/>
            </a:xfrm>
            <a:custGeom>
              <a:avLst/>
              <a:gdLst/>
              <a:ahLst/>
              <a:cxnLst/>
              <a:rect l="l" t="t" r="r" b="b"/>
              <a:pathLst>
                <a:path w="75698" h="857323">
                  <a:moveTo>
                    <a:pt x="0" y="0"/>
                  </a:moveTo>
                  <a:lnTo>
                    <a:pt x="75698" y="0"/>
                  </a:lnTo>
                  <a:lnTo>
                    <a:pt x="75698" y="857323"/>
                  </a:lnTo>
                  <a:lnTo>
                    <a:pt x="0" y="857323"/>
                  </a:lnTo>
                  <a:close/>
                </a:path>
              </a:pathLst>
            </a:custGeom>
            <a:solidFill>
              <a:srgbClr val="3A534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5698" cy="90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15235" y="1792479"/>
            <a:ext cx="5744607" cy="3351021"/>
          </a:xfrm>
          <a:custGeom>
            <a:avLst/>
            <a:gdLst/>
            <a:ahLst/>
            <a:cxnLst/>
            <a:rect l="l" t="t" r="r" b="b"/>
            <a:pathLst>
              <a:path w="5744607" h="3351021">
                <a:moveTo>
                  <a:pt x="0" y="0"/>
                </a:moveTo>
                <a:lnTo>
                  <a:pt x="5744607" y="0"/>
                </a:lnTo>
                <a:lnTo>
                  <a:pt x="5744607" y="3351021"/>
                </a:lnTo>
                <a:lnTo>
                  <a:pt x="0" y="3351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43000" y="5972371"/>
            <a:ext cx="7254116" cy="55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4"/>
              </a:lnSpc>
              <a:spcBef>
                <a:spcPct val="0"/>
              </a:spcBef>
            </a:pPr>
            <a:r>
              <a:rPr lang="en-US" sz="3253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미래를 디자인하는 라라나 컴퍼니입니다.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3000" y="4538108"/>
            <a:ext cx="9123397" cy="108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3"/>
              </a:lnSpc>
              <a:spcBef>
                <a:spcPct val="0"/>
              </a:spcBef>
            </a:pPr>
            <a:r>
              <a:rPr lang="en-US" sz="6331">
                <a:solidFill>
                  <a:srgbClr val="000000"/>
                </a:solidFill>
                <a:ea typeface="Noto Sans Bold"/>
              </a:rPr>
              <a:t>정프로젝트 소개서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63480" y="8836025"/>
            <a:ext cx="171009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000000">
                    <a:alpha val="49804"/>
                  </a:srgbClr>
                </a:solidFill>
                <a:latin typeface="Noto Sans"/>
              </a:rPr>
              <a:t>2024.04</a:t>
            </a:r>
            <a:endParaRPr lang="en-US" sz="2499" dirty="0">
              <a:solidFill>
                <a:srgbClr val="000000">
                  <a:alpha val="49804"/>
                </a:srgbClr>
              </a:solidFill>
              <a:latin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34110" y="1422096"/>
            <a:ext cx="6438826" cy="8194581"/>
          </a:xfrm>
          <a:custGeom>
            <a:avLst/>
            <a:gdLst/>
            <a:ahLst/>
            <a:cxnLst/>
            <a:rect l="l" t="t" r="r" b="b"/>
            <a:pathLst>
              <a:path w="6438826" h="8194581">
                <a:moveTo>
                  <a:pt x="0" y="0"/>
                </a:moveTo>
                <a:lnTo>
                  <a:pt x="6438825" y="0"/>
                </a:lnTo>
                <a:lnTo>
                  <a:pt x="6438825" y="8194581"/>
                </a:lnTo>
                <a:lnTo>
                  <a:pt x="0" y="819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2646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191470" y="8667684"/>
            <a:ext cx="0" cy="739691"/>
          </a:xfrm>
          <a:prstGeom prst="line">
            <a:avLst/>
          </a:prstGeom>
          <a:ln w="1714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V="1">
            <a:off x="6191470" y="1772657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4275502" y="1422096"/>
            <a:ext cx="3457132" cy="7310769"/>
          </a:xfrm>
          <a:custGeom>
            <a:avLst/>
            <a:gdLst/>
            <a:ahLst/>
            <a:cxnLst/>
            <a:rect l="l" t="t" r="r" b="b"/>
            <a:pathLst>
              <a:path w="3457132" h="7310769">
                <a:moveTo>
                  <a:pt x="0" y="0"/>
                </a:moveTo>
                <a:lnTo>
                  <a:pt x="3457132" y="0"/>
                </a:lnTo>
                <a:lnTo>
                  <a:pt x="3457132" y="7310768"/>
                </a:lnTo>
                <a:lnTo>
                  <a:pt x="0" y="7310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0572"/>
            </a:stretch>
          </a:blipFill>
        </p:spPr>
      </p:sp>
      <p:sp>
        <p:nvSpPr>
          <p:cNvPr id="7" name="AutoShape 7"/>
          <p:cNvSpPr/>
          <p:nvPr/>
        </p:nvSpPr>
        <p:spPr>
          <a:xfrm flipH="1" flipV="1">
            <a:off x="13489926" y="7976049"/>
            <a:ext cx="10584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 flipV="1">
            <a:off x="14019126" y="6077746"/>
            <a:ext cx="10584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V="1">
            <a:off x="5638327" y="4725578"/>
            <a:ext cx="18382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12713" y="8724900"/>
            <a:ext cx="495640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Ajax를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활용한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스크롤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식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62976" y="1499386"/>
            <a:ext cx="434322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검색어가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포함되는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및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95923" y="7779452"/>
            <a:ext cx="5856592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게시물의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제목,조회수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수,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등을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노출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5703743"/>
            <a:ext cx="449102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호버를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미리보기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(10글 자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이상일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경우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...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으로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생략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73175" y="4532549"/>
            <a:ext cx="4503977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게시물의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첫번째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썸네일로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노출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2228" y="-81758"/>
            <a:ext cx="549177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갤러리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24303" y="1028700"/>
            <a:ext cx="10754342" cy="9151104"/>
          </a:xfrm>
          <a:custGeom>
            <a:avLst/>
            <a:gdLst/>
            <a:ahLst/>
            <a:cxnLst/>
            <a:rect l="l" t="t" r="r" b="b"/>
            <a:pathLst>
              <a:path w="10754342" h="9151104">
                <a:moveTo>
                  <a:pt x="0" y="0"/>
                </a:moveTo>
                <a:lnTo>
                  <a:pt x="10754342" y="0"/>
                </a:lnTo>
                <a:lnTo>
                  <a:pt x="10754342" y="9151104"/>
                </a:lnTo>
                <a:lnTo>
                  <a:pt x="0" y="915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238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0362731" y="2393883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V="1">
            <a:off x="10362731" y="3902441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H="1">
            <a:off x="4373890" y="3276550"/>
            <a:ext cx="61723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51465" y="2019880"/>
            <a:ext cx="2837099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drag &amp; drop 을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올리기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51465" y="3528437"/>
            <a:ext cx="2837099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 올림/ 삭제 기능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최대 파일 수 4개로 지정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891279"/>
            <a:ext cx="313865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올린</a:t>
            </a:r>
            <a:r>
              <a:rPr lang="en-US" sz="2119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이미지의</a:t>
            </a:r>
            <a:r>
              <a:rPr lang="en-US" sz="2119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사진을</a:t>
            </a:r>
            <a:endParaRPr lang="en-US" sz="2119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967"/>
              </a:lnSpc>
              <a:spcBef>
                <a:spcPct val="0"/>
              </a:spcBef>
            </a:pPr>
            <a:r>
              <a:rPr lang="en-US" sz="2119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썸네일로</a:t>
            </a:r>
            <a:r>
              <a:rPr lang="en-US" sz="2119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119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노출</a:t>
            </a:r>
            <a:endParaRPr lang="en-US" sz="2119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67896" y="-81758"/>
            <a:ext cx="62289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갤러리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글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쓰기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067962" y="1216359"/>
            <a:ext cx="9690064" cy="9070641"/>
          </a:xfrm>
          <a:custGeom>
            <a:avLst/>
            <a:gdLst/>
            <a:ahLst/>
            <a:cxnLst/>
            <a:rect l="l" t="t" r="r" b="b"/>
            <a:pathLst>
              <a:path w="9690064" h="9070641">
                <a:moveTo>
                  <a:pt x="0" y="0"/>
                </a:moveTo>
                <a:lnTo>
                  <a:pt x="9690064" y="0"/>
                </a:lnTo>
                <a:lnTo>
                  <a:pt x="9690064" y="9070641"/>
                </a:lnTo>
                <a:lnTo>
                  <a:pt x="0" y="907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20" r="-15523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1848188" y="7792279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H="1" flipV="1">
            <a:off x="5294423" y="3618061"/>
            <a:ext cx="95422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H="1" flipV="1">
            <a:off x="5294423" y="4756362"/>
            <a:ext cx="95422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V="1">
            <a:off x="11700767" y="7116021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7671401" y="8881047"/>
            <a:ext cx="10669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11605381" y="4160975"/>
            <a:ext cx="953703" cy="447442"/>
            <a:chOff x="0" y="0"/>
            <a:chExt cx="1271603" cy="596589"/>
          </a:xfrm>
        </p:grpSpPr>
        <p:sp>
          <p:nvSpPr>
            <p:cNvPr id="10" name="AutoShape 10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1848188" y="9033859"/>
            <a:ext cx="953703" cy="447442"/>
            <a:chOff x="0" y="0"/>
            <a:chExt cx="1271603" cy="596589"/>
          </a:xfrm>
        </p:grpSpPr>
        <p:sp>
          <p:nvSpPr>
            <p:cNvPr id="13" name="AutoShape 13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4" name="AutoShape 14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39694" y="7599250"/>
            <a:ext cx="320990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73890" y="4036739"/>
            <a:ext cx="116592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smtClean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수</a:t>
            </a:r>
            <a:br>
              <a:rPr lang="en-US" sz="2050" b="1" dirty="0" smtClean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</a:br>
            <a:r>
              <a:rPr lang="en-US" sz="2050" b="1" dirty="0" err="1" smtClean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좋아하기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611119" y="6922992"/>
            <a:ext cx="13334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050110" y="8688018"/>
            <a:ext cx="2569890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/>
                <a:ea typeface="Noto Sans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/>
                <a:ea typeface="Noto Sans"/>
              </a:rPr>
              <a:t>페이징</a:t>
            </a:r>
            <a:r>
              <a:rPr lang="en-US" sz="2050" b="1" dirty="0">
                <a:solidFill>
                  <a:srgbClr val="FFFFFF"/>
                </a:solidFill>
                <a:latin typeface="Noto Sans"/>
                <a:ea typeface="Noto Sans"/>
              </a:rPr>
              <a:t> Ajax </a:t>
            </a:r>
            <a:r>
              <a:rPr lang="en-US" sz="2050" b="1" dirty="0" err="1">
                <a:solidFill>
                  <a:srgbClr val="FFFFFF"/>
                </a:solidFill>
                <a:latin typeface="Noto Sans"/>
                <a:ea typeface="Noto Sans"/>
              </a:rPr>
              <a:t>처리</a:t>
            </a:r>
            <a:endParaRPr lang="en-US" sz="2050" b="1" dirty="0">
              <a:solidFill>
                <a:srgbClr val="FFFFFF"/>
              </a:solidFill>
              <a:latin typeface="Noto Sans"/>
              <a:ea typeface="Noto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30590" y="3432112"/>
            <a:ext cx="90120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이미지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373889" y="4382358"/>
            <a:ext cx="920533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조회수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댓글수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058346" y="-81758"/>
            <a:ext cx="6868071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갤러리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상세보기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926417" y="8909622"/>
            <a:ext cx="338038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게시글 </a:t>
            </a:r>
            <a:r>
              <a:rPr lang="en-US" sz="2050" b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숨김 /수정/ 삭제 기능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0729213" y="9973432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0" y="1665931"/>
            <a:ext cx="10729213" cy="8402751"/>
          </a:xfrm>
          <a:custGeom>
            <a:avLst/>
            <a:gdLst/>
            <a:ahLst/>
            <a:cxnLst/>
            <a:rect l="l" t="t" r="r" b="b"/>
            <a:pathLst>
              <a:path w="10729213" h="8402751">
                <a:moveTo>
                  <a:pt x="0" y="0"/>
                </a:moveTo>
                <a:lnTo>
                  <a:pt x="10729213" y="0"/>
                </a:lnTo>
                <a:lnTo>
                  <a:pt x="10729213" y="8402751"/>
                </a:lnTo>
                <a:lnTo>
                  <a:pt x="0" y="8402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0"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5641844" y="927735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10729213" y="2751615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30916" y="9780404"/>
            <a:ext cx="1468636" cy="34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글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버튼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5259" y="9108596"/>
            <a:ext cx="4163953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-한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페이지당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12개씩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나오도록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설정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90429" y="2526489"/>
            <a:ext cx="433537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ea typeface="Noto Sans"/>
              </a:rPr>
              <a:t>검색</a:t>
            </a:r>
            <a:r>
              <a:rPr lang="en-US" sz="2050" b="1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ea typeface="Noto Sans"/>
              </a:rPr>
              <a:t>기능</a:t>
            </a:r>
            <a:endParaRPr lang="en-US" sz="2050" b="1" dirty="0">
              <a:solidFill>
                <a:srgbClr val="000000"/>
              </a:solidFill>
              <a:ea typeface="Noto Sans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검색어가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포함되는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제목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및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검색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62228" y="-81758"/>
            <a:ext cx="549177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비디오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415389" y="1721662"/>
            <a:ext cx="13970774" cy="6672539"/>
          </a:xfrm>
          <a:custGeom>
            <a:avLst/>
            <a:gdLst/>
            <a:ahLst/>
            <a:cxnLst/>
            <a:rect l="l" t="t" r="r" b="b"/>
            <a:pathLst>
              <a:path w="13970774" h="6672539">
                <a:moveTo>
                  <a:pt x="0" y="0"/>
                </a:moveTo>
                <a:lnTo>
                  <a:pt x="13970774" y="0"/>
                </a:lnTo>
                <a:lnTo>
                  <a:pt x="13970774" y="6672539"/>
                </a:lnTo>
                <a:lnTo>
                  <a:pt x="0" y="6672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8" b="-1908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2846662" y="3572568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V="1">
            <a:off x="13053619" y="5057932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6551" y="3379540"/>
            <a:ext cx="2569612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유튜브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URL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주소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입력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16551" y="4864903"/>
            <a:ext cx="2837099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Summer Note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사용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이미지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업로드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폰트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지정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등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입력한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그대로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 smtClean="0">
                <a:solidFill>
                  <a:srgbClr val="000000"/>
                </a:solidFill>
                <a:latin typeface="Noto Sans"/>
                <a:ea typeface="Noto Sans"/>
              </a:rPr>
              <a:t>화면에</a:t>
            </a:r>
            <a:r>
              <a:rPr lang="en-US" sz="2050" b="1" dirty="0" smtClean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출력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67896" y="-81758"/>
            <a:ext cx="638130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비디오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글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쓰기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521311" y="1216553"/>
            <a:ext cx="7708343" cy="9070447"/>
          </a:xfrm>
          <a:custGeom>
            <a:avLst/>
            <a:gdLst/>
            <a:ahLst/>
            <a:cxnLst/>
            <a:rect l="l" t="t" r="r" b="b"/>
            <a:pathLst>
              <a:path w="7708343" h="9070447">
                <a:moveTo>
                  <a:pt x="0" y="0"/>
                </a:moveTo>
                <a:lnTo>
                  <a:pt x="7708343" y="0"/>
                </a:lnTo>
                <a:lnTo>
                  <a:pt x="7708343" y="9070447"/>
                </a:lnTo>
                <a:lnTo>
                  <a:pt x="0" y="9070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1" t="-745" r="-401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2229654" y="7871008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1006984" y="3976782"/>
            <a:ext cx="21504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H="1">
            <a:off x="3683350" y="5701156"/>
            <a:ext cx="183688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V="1">
            <a:off x="10180063" y="7096971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8524409" y="987900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8524409" y="1302690"/>
            <a:ext cx="953703" cy="447442"/>
            <a:chOff x="0" y="0"/>
            <a:chExt cx="1271603" cy="596589"/>
          </a:xfrm>
        </p:grpSpPr>
        <p:sp>
          <p:nvSpPr>
            <p:cNvPr id="10" name="AutoShape 10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2038882" y="9586487"/>
            <a:ext cx="953703" cy="447442"/>
            <a:chOff x="0" y="0"/>
            <a:chExt cx="1271603" cy="596589"/>
          </a:xfrm>
        </p:grpSpPr>
        <p:sp>
          <p:nvSpPr>
            <p:cNvPr id="13" name="AutoShape 13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4" name="AutoShape 14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6708" y="7677979"/>
            <a:ext cx="34810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479532" y="3764703"/>
            <a:ext cx="237006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유튜브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비디오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재생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78111" y="1178453"/>
            <a:ext cx="1634077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056212" y="6903942"/>
            <a:ext cx="117344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62792" y="9685972"/>
            <a:ext cx="260060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Ajax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7977" y="4765178"/>
            <a:ext cx="2837099" cy="183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Summer Note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이미지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업로드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폰트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지정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등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가능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입력한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그대로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화면에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출력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058346" y="-81758"/>
            <a:ext cx="666705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비디오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상세보기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086902" y="9443201"/>
            <a:ext cx="360089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숨김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/ </a:t>
            </a: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4615188" y="872870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0" y="1550088"/>
            <a:ext cx="14615188" cy="8276302"/>
          </a:xfrm>
          <a:custGeom>
            <a:avLst/>
            <a:gdLst/>
            <a:ahLst/>
            <a:cxnLst/>
            <a:rect l="l" t="t" r="r" b="b"/>
            <a:pathLst>
              <a:path w="14615188" h="8276302">
                <a:moveTo>
                  <a:pt x="0" y="0"/>
                </a:moveTo>
                <a:lnTo>
                  <a:pt x="14615188" y="0"/>
                </a:lnTo>
                <a:lnTo>
                  <a:pt x="14615188" y="8276302"/>
                </a:lnTo>
                <a:lnTo>
                  <a:pt x="0" y="827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09" t="-103" b="-103"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6699297" y="8883629"/>
            <a:ext cx="1003659" cy="1809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8960740" y="9650202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45767" y="8535671"/>
            <a:ext cx="1468636" cy="34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글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버튼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64076" y="8373746"/>
            <a:ext cx="4151723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-한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페이지당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12개씩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나오도록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설정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63731" y="9276198"/>
            <a:ext cx="4361869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검색어가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포함되는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및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내용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검색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62228" y="-81758"/>
            <a:ext cx="541557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자료실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265076" y="1163546"/>
            <a:ext cx="11771556" cy="9037122"/>
          </a:xfrm>
          <a:custGeom>
            <a:avLst/>
            <a:gdLst/>
            <a:ahLst/>
            <a:cxnLst/>
            <a:rect l="l" t="t" r="r" b="b"/>
            <a:pathLst>
              <a:path w="11771556" h="9037122">
                <a:moveTo>
                  <a:pt x="0" y="0"/>
                </a:moveTo>
                <a:lnTo>
                  <a:pt x="11771556" y="0"/>
                </a:lnTo>
                <a:lnTo>
                  <a:pt x="11771556" y="9037122"/>
                </a:lnTo>
                <a:lnTo>
                  <a:pt x="0" y="903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2082233" y="7164874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0842088" y="3142261"/>
            <a:ext cx="21504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12082233" y="516255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" name="Group 7"/>
          <p:cNvGrpSpPr/>
          <p:nvPr/>
        </p:nvGrpSpPr>
        <p:grpSpPr>
          <a:xfrm>
            <a:off x="11862494" y="3533429"/>
            <a:ext cx="953703" cy="447442"/>
            <a:chOff x="0" y="0"/>
            <a:chExt cx="1271603" cy="596589"/>
          </a:xfrm>
        </p:grpSpPr>
        <p:sp>
          <p:nvSpPr>
            <p:cNvPr id="8" name="AutoShape 8"/>
            <p:cNvSpPr/>
            <p:nvPr/>
          </p:nvSpPr>
          <p:spPr>
            <a:xfrm flipV="1">
              <a:off x="254361" y="34822"/>
              <a:ext cx="10172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" name="AutoShape 9"/>
            <p:cNvSpPr/>
            <p:nvPr/>
          </p:nvSpPr>
          <p:spPr>
            <a:xfrm flipV="1">
              <a:off x="23588" y="9422"/>
              <a:ext cx="230774" cy="577745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86902" y="6993879"/>
            <a:ext cx="321989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/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삭제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86902" y="2949232"/>
            <a:ext cx="230549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파일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다운로드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92584" y="3409193"/>
            <a:ext cx="148541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92585" y="4969521"/>
            <a:ext cx="125681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쓰기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58346" y="-81758"/>
            <a:ext cx="678681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Noto Sans"/>
              </a:rPr>
              <a:t>자료실 게시판 상세보기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0" y="1544013"/>
            <a:ext cx="13766774" cy="8152572"/>
          </a:xfrm>
          <a:custGeom>
            <a:avLst/>
            <a:gdLst/>
            <a:ahLst/>
            <a:cxnLst/>
            <a:rect l="l" t="t" r="r" b="b"/>
            <a:pathLst>
              <a:path w="13766774" h="8152572">
                <a:moveTo>
                  <a:pt x="0" y="0"/>
                </a:moveTo>
                <a:lnTo>
                  <a:pt x="13766774" y="0"/>
                </a:lnTo>
                <a:lnTo>
                  <a:pt x="13766774" y="8152573"/>
                </a:lnTo>
                <a:lnTo>
                  <a:pt x="0" y="815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80" r="-9280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3385308" y="4491900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60579" y="4298871"/>
            <a:ext cx="204622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카테고리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별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16550" y="-81758"/>
            <a:ext cx="520885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News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55982" y="969167"/>
            <a:ext cx="9512324" cy="9224973"/>
          </a:xfrm>
          <a:custGeom>
            <a:avLst/>
            <a:gdLst/>
            <a:ahLst/>
            <a:cxnLst/>
            <a:rect l="l" t="t" r="r" b="b"/>
            <a:pathLst>
              <a:path w="9512324" h="9224973">
                <a:moveTo>
                  <a:pt x="0" y="0"/>
                </a:moveTo>
                <a:lnTo>
                  <a:pt x="9512325" y="0"/>
                </a:lnTo>
                <a:lnTo>
                  <a:pt x="9512325" y="9224973"/>
                </a:lnTo>
                <a:lnTo>
                  <a:pt x="0" y="922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3005375" y="9792235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H="1">
            <a:off x="6262081" y="4444368"/>
            <a:ext cx="10198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0218" y="-81758"/>
            <a:ext cx="661898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News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목록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보기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3108016" y="3937576"/>
            <a:ext cx="0" cy="739691"/>
          </a:xfrm>
          <a:prstGeom prst="line">
            <a:avLst/>
          </a:prstGeom>
          <a:ln w="1714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13886214" y="3764454"/>
            <a:ext cx="3001417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Ajax를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활용한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스크롤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식 </a:t>
            </a:r>
            <a:endParaRPr lang="en-US" sz="2050" b="1" dirty="0" smtClean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29538" y="9599206"/>
            <a:ext cx="184386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TOP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버튼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39893" y="3933474"/>
            <a:ext cx="202691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한경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RSS 를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읽어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DB에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저장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64897" y="5283920"/>
            <a:ext cx="3392653" cy="213990"/>
            <a:chOff x="0" y="0"/>
            <a:chExt cx="893538" cy="56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3538" cy="56360"/>
            </a:xfrm>
            <a:custGeom>
              <a:avLst/>
              <a:gdLst/>
              <a:ahLst/>
              <a:cxnLst/>
              <a:rect l="l" t="t" r="r" b="b"/>
              <a:pathLst>
                <a:path w="893538" h="56360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3A5348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93538" cy="103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52949" y="5283920"/>
            <a:ext cx="3392653" cy="213990"/>
            <a:chOff x="0" y="0"/>
            <a:chExt cx="893538" cy="56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3538" cy="56360"/>
            </a:xfrm>
            <a:custGeom>
              <a:avLst/>
              <a:gdLst/>
              <a:ahLst/>
              <a:cxnLst/>
              <a:rect l="l" t="t" r="r" b="b"/>
              <a:pathLst>
                <a:path w="893538" h="56360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3A5348">
                <a:alpha val="3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93538" cy="103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872736" y="6189582"/>
            <a:ext cx="4688929" cy="122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ea typeface="Noto Sans"/>
              </a:rPr>
              <a:t>느낀점</a:t>
            </a:r>
          </a:p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latin typeface="Noto Sans"/>
              </a:rPr>
              <a:t>Contact 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64897" y="6189582"/>
            <a:ext cx="3392653" cy="122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ea typeface="Noto Sans"/>
              </a:rPr>
              <a:t>팀원 소개</a:t>
            </a:r>
          </a:p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ea typeface="Noto Sans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2949" y="6189582"/>
            <a:ext cx="3489826" cy="122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rPr>
              <a:t>Project - 설계/개발</a:t>
            </a:r>
          </a:p>
          <a:p>
            <a:pPr>
              <a:lnSpc>
                <a:spcPts val="5068"/>
              </a:lnSpc>
            </a:pPr>
            <a:r>
              <a:rPr lang="en-US" sz="280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rPr>
              <a:t>Project - UI/기능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4897" y="4269468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2949" y="4269468"/>
            <a:ext cx="1744913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45617" y="5283920"/>
            <a:ext cx="3392653" cy="213990"/>
            <a:chOff x="0" y="0"/>
            <a:chExt cx="893538" cy="563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3538" cy="56360"/>
            </a:xfrm>
            <a:custGeom>
              <a:avLst/>
              <a:gdLst/>
              <a:ahLst/>
              <a:cxnLst/>
              <a:rect l="l" t="t" r="r" b="b"/>
              <a:pathLst>
                <a:path w="893538" h="56360">
                  <a:moveTo>
                    <a:pt x="0" y="0"/>
                  </a:moveTo>
                  <a:lnTo>
                    <a:pt x="893538" y="0"/>
                  </a:lnTo>
                  <a:lnTo>
                    <a:pt x="893538" y="56360"/>
                  </a:lnTo>
                  <a:lnTo>
                    <a:pt x="0" y="56360"/>
                  </a:lnTo>
                  <a:close/>
                </a:path>
              </a:pathLst>
            </a:custGeom>
            <a:solidFill>
              <a:srgbClr val="3A5348">
                <a:alpha val="3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93538" cy="103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872736" y="4269468"/>
            <a:ext cx="1568982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510165" y="1165932"/>
            <a:ext cx="7665166" cy="9070447"/>
          </a:xfrm>
          <a:custGeom>
            <a:avLst/>
            <a:gdLst/>
            <a:ahLst/>
            <a:cxnLst/>
            <a:rect l="l" t="t" r="r" b="b"/>
            <a:pathLst>
              <a:path w="7665166" h="9070447">
                <a:moveTo>
                  <a:pt x="0" y="0"/>
                </a:moveTo>
                <a:lnTo>
                  <a:pt x="7665166" y="0"/>
                </a:lnTo>
                <a:lnTo>
                  <a:pt x="7665166" y="9070447"/>
                </a:lnTo>
                <a:lnTo>
                  <a:pt x="0" y="9070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9749932" y="8586675"/>
            <a:ext cx="7629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H="1" flipV="1">
            <a:off x="6112669" y="9258300"/>
            <a:ext cx="912063" cy="22300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61528" y="8273283"/>
            <a:ext cx="170543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CRUD</a:t>
            </a: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대댓글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CRUD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01792" y="8384033"/>
            <a:ext cx="2180007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just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스크롤</a:t>
            </a:r>
            <a:r>
              <a:rPr lang="en-US" sz="2050" b="1" dirty="0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, Ajax </a:t>
            </a:r>
            <a:r>
              <a:rPr lang="en-US" sz="2050" b="1" dirty="0" err="1">
                <a:solidFill>
                  <a:srgbClr val="FFFFFF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endParaRPr lang="en-US" sz="2050" b="1" dirty="0">
              <a:solidFill>
                <a:srgbClr val="FFFFFF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12668" y="-81758"/>
            <a:ext cx="6536531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News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게시판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상세보기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895212" y="1682481"/>
            <a:ext cx="9179268" cy="6672539"/>
          </a:xfrm>
          <a:custGeom>
            <a:avLst/>
            <a:gdLst/>
            <a:ahLst/>
            <a:cxnLst/>
            <a:rect l="l" t="t" r="r" b="b"/>
            <a:pathLst>
              <a:path w="9179268" h="6672539">
                <a:moveTo>
                  <a:pt x="0" y="0"/>
                </a:moveTo>
                <a:lnTo>
                  <a:pt x="9179268" y="0"/>
                </a:lnTo>
                <a:lnTo>
                  <a:pt x="9179268" y="6672540"/>
                </a:lnTo>
                <a:lnTo>
                  <a:pt x="0" y="667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83" r="-2852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6293" y="1935596"/>
            <a:ext cx="8738592" cy="6166310"/>
          </a:xfrm>
          <a:custGeom>
            <a:avLst/>
            <a:gdLst/>
            <a:ahLst/>
            <a:cxnLst/>
            <a:rect l="l" t="t" r="r" b="b"/>
            <a:pathLst>
              <a:path w="8738592" h="6166310">
                <a:moveTo>
                  <a:pt x="0" y="0"/>
                </a:moveTo>
                <a:lnTo>
                  <a:pt x="8738592" y="0"/>
                </a:lnTo>
                <a:lnTo>
                  <a:pt x="8738592" y="6166310"/>
                </a:lnTo>
                <a:lnTo>
                  <a:pt x="0" y="616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15" r="-26098"/>
            </a:stretch>
          </a:blipFill>
        </p:spPr>
      </p:sp>
      <p:sp>
        <p:nvSpPr>
          <p:cNvPr id="5" name="AutoShape 5"/>
          <p:cNvSpPr/>
          <p:nvPr/>
        </p:nvSpPr>
        <p:spPr>
          <a:xfrm flipH="1">
            <a:off x="7316528" y="5819915"/>
            <a:ext cx="242068" cy="5128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7558596" y="3133039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5"/>
                </a:lnTo>
                <a:lnTo>
                  <a:pt x="0" y="28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558596" y="3430939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6"/>
                </a:lnTo>
                <a:lnTo>
                  <a:pt x="0" y="288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558596" y="3774205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6"/>
                </a:lnTo>
                <a:lnTo>
                  <a:pt x="0" y="288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558596" y="4796006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5"/>
                </a:lnTo>
                <a:lnTo>
                  <a:pt x="0" y="28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558596" y="5333454"/>
            <a:ext cx="614755" cy="288376"/>
          </a:xfrm>
          <a:custGeom>
            <a:avLst/>
            <a:gdLst/>
            <a:ahLst/>
            <a:cxnLst/>
            <a:rect l="l" t="t" r="r" b="b"/>
            <a:pathLst>
              <a:path w="614755" h="288376">
                <a:moveTo>
                  <a:pt x="0" y="0"/>
                </a:moveTo>
                <a:lnTo>
                  <a:pt x="614755" y="0"/>
                </a:lnTo>
                <a:lnTo>
                  <a:pt x="614755" y="288375"/>
                </a:lnTo>
                <a:lnTo>
                  <a:pt x="0" y="28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33800" y="5944199"/>
            <a:ext cx="480060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정보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아이디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중복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ko-KR" alt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휴대폰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번호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형식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폼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닉네임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중복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주소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카카오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주소API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사용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-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비밀번호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: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암호화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현재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비</a:t>
            </a:r>
            <a:r>
              <a:rPr lang="ko-KR" alt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밀번호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폼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체크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66618" y="1074138"/>
            <a:ext cx="267338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&lt;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정보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팝업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&gt;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78078" y="-81758"/>
            <a:ext cx="668552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마이페이지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내정보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H="1">
            <a:off x="8098969" y="4160494"/>
            <a:ext cx="10198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2124303" y="1523225"/>
            <a:ext cx="8068012" cy="5227681"/>
          </a:xfrm>
          <a:custGeom>
            <a:avLst/>
            <a:gdLst/>
            <a:ahLst/>
            <a:cxnLst/>
            <a:rect l="l" t="t" r="r" b="b"/>
            <a:pathLst>
              <a:path w="8068012" h="5227681">
                <a:moveTo>
                  <a:pt x="0" y="0"/>
                </a:moveTo>
                <a:lnTo>
                  <a:pt x="8068013" y="0"/>
                </a:lnTo>
                <a:lnTo>
                  <a:pt x="8068013" y="5227681"/>
                </a:lnTo>
                <a:lnTo>
                  <a:pt x="0" y="522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67" r="-1271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35149" y="4092611"/>
            <a:ext cx="7505638" cy="4671164"/>
          </a:xfrm>
          <a:custGeom>
            <a:avLst/>
            <a:gdLst/>
            <a:ahLst/>
            <a:cxnLst/>
            <a:rect l="l" t="t" r="r" b="b"/>
            <a:pathLst>
              <a:path w="7505638" h="4671164">
                <a:moveTo>
                  <a:pt x="0" y="0"/>
                </a:moveTo>
                <a:lnTo>
                  <a:pt x="7505638" y="0"/>
                </a:lnTo>
                <a:lnTo>
                  <a:pt x="7505638" y="4671164"/>
                </a:lnTo>
                <a:lnTo>
                  <a:pt x="0" y="4671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852" r="-106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05400" y="3108"/>
            <a:ext cx="1131333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마이페이지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내가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쓴 글/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좋아요한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글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보기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84006" y="3684629"/>
            <a:ext cx="2517794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카테고리별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2154563" y="6235164"/>
            <a:ext cx="76293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13029834" y="6080236"/>
            <a:ext cx="1981566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처리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>
              <a:lnSpc>
                <a:spcPts val="2871"/>
              </a:lnSpc>
              <a:spcBef>
                <a:spcPct val="0"/>
              </a:spcBef>
            </a:pP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10215707" y="3887183"/>
            <a:ext cx="15573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V="1">
            <a:off x="9862394" y="3877658"/>
            <a:ext cx="353313" cy="8845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488787" y="1372001"/>
            <a:ext cx="11310426" cy="7118127"/>
          </a:xfrm>
          <a:custGeom>
            <a:avLst/>
            <a:gdLst/>
            <a:ahLst/>
            <a:cxnLst/>
            <a:rect l="l" t="t" r="r" b="b"/>
            <a:pathLst>
              <a:path w="11310426" h="7118127">
                <a:moveTo>
                  <a:pt x="0" y="0"/>
                </a:moveTo>
                <a:lnTo>
                  <a:pt x="11310426" y="0"/>
                </a:lnTo>
                <a:lnTo>
                  <a:pt x="11310426" y="7118127"/>
                </a:lnTo>
                <a:lnTo>
                  <a:pt x="0" y="7118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61" r="-1176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2800" y="-20336"/>
            <a:ext cx="420342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회원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탈퇴</a:t>
            </a:r>
            <a:r>
              <a:rPr lang="en-US" sz="500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ea typeface="Noto Sans"/>
              </a:rPr>
              <a:t>양식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985592" y="1798206"/>
            <a:ext cx="3377979" cy="8043418"/>
          </a:xfrm>
          <a:custGeom>
            <a:avLst/>
            <a:gdLst/>
            <a:ahLst/>
            <a:cxnLst/>
            <a:rect l="l" t="t" r="r" b="b"/>
            <a:pathLst>
              <a:path w="3377979" h="8043418">
                <a:moveTo>
                  <a:pt x="0" y="0"/>
                </a:moveTo>
                <a:lnTo>
                  <a:pt x="3377979" y="0"/>
                </a:lnTo>
                <a:lnTo>
                  <a:pt x="3377979" y="8043418"/>
                </a:lnTo>
                <a:lnTo>
                  <a:pt x="0" y="804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51505" b="-297616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7734666" y="3394344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7734666" y="3843792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1051" y="3201315"/>
            <a:ext cx="43215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회원의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정보를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1051" y="3650763"/>
            <a:ext cx="48549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회원에게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메일을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보낼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11279" y="-81758"/>
            <a:ext cx="386520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관리자페이지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734666" y="4321815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7734666" y="4803122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7734666" y="5760680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7734666" y="6281106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7734666" y="8159303"/>
            <a:ext cx="898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TextBox 17"/>
          <p:cNvSpPr txBox="1"/>
          <p:nvPr/>
        </p:nvSpPr>
        <p:spPr>
          <a:xfrm>
            <a:off x="8861051" y="4128786"/>
            <a:ext cx="48549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회원의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권한을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변경할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61051" y="4610093"/>
            <a:ext cx="43215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회원의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동향을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61051" y="5567651"/>
            <a:ext cx="3694658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인기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게시물을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61050" y="6088077"/>
            <a:ext cx="675995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게시물을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있으며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 smtClean="0">
                <a:solidFill>
                  <a:srgbClr val="000000"/>
                </a:solidFill>
                <a:latin typeface="Noto Sans"/>
                <a:ea typeface="Noto Sans"/>
              </a:rPr>
              <a:t>삭제</a:t>
            </a:r>
            <a:r>
              <a:rPr lang="en-US" sz="2050" b="1" dirty="0" smtClean="0">
                <a:solidFill>
                  <a:srgbClr val="000000"/>
                </a:solidFill>
                <a:latin typeface="Noto Sans"/>
                <a:ea typeface="Noto Sans"/>
              </a:rPr>
              <a:t> / </a:t>
            </a:r>
            <a:r>
              <a:rPr lang="en-US" sz="2050" b="1" dirty="0" err="1" smtClean="0">
                <a:solidFill>
                  <a:srgbClr val="000000"/>
                </a:solidFill>
                <a:latin typeface="Noto Sans"/>
                <a:ea typeface="Noto Sans"/>
              </a:rPr>
              <a:t>숨기</a:t>
            </a:r>
            <a:r>
              <a:rPr lang="ko-KR" altLang="en-US" sz="2050" b="1" dirty="0" smtClean="0">
                <a:solidFill>
                  <a:srgbClr val="000000"/>
                </a:solidFill>
                <a:latin typeface="Noto Sans"/>
                <a:ea typeface="Noto Sans"/>
              </a:rPr>
              <a:t>기</a:t>
            </a:r>
            <a:r>
              <a:rPr lang="en-US" sz="2050" b="1" dirty="0" smtClean="0">
                <a:solidFill>
                  <a:srgbClr val="000000"/>
                </a:solidFill>
                <a:latin typeface="Noto Sans"/>
                <a:ea typeface="Noto Sans"/>
              </a:rPr>
              <a:t>가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가능합니다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861050" y="7966275"/>
            <a:ext cx="432154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등록된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공지사항을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볼 수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있습니다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22" name="Freeform 22"/>
          <p:cNvSpPr/>
          <p:nvPr/>
        </p:nvSpPr>
        <p:spPr>
          <a:xfrm>
            <a:off x="5688942" y="3163167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5688942" y="3625521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5"/>
                </a:lnTo>
                <a:lnTo>
                  <a:pt x="0" y="46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5688942" y="4087876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5"/>
                </a:lnTo>
                <a:lnTo>
                  <a:pt x="0" y="46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5688942" y="4495696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5"/>
                </a:lnTo>
                <a:lnTo>
                  <a:pt x="0" y="46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5688942" y="5529503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5688942" y="5973680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5688942" y="7851878"/>
            <a:ext cx="985640" cy="462355"/>
          </a:xfrm>
          <a:custGeom>
            <a:avLst/>
            <a:gdLst/>
            <a:ahLst/>
            <a:cxnLst/>
            <a:rect l="l" t="t" r="r" b="b"/>
            <a:pathLst>
              <a:path w="985640" h="462355">
                <a:moveTo>
                  <a:pt x="0" y="0"/>
                </a:moveTo>
                <a:lnTo>
                  <a:pt x="985640" y="0"/>
                </a:lnTo>
                <a:lnTo>
                  <a:pt x="985640" y="462354"/>
                </a:lnTo>
                <a:lnTo>
                  <a:pt x="0" y="46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2757" y="1422096"/>
            <a:ext cx="7656418" cy="3796307"/>
          </a:xfrm>
          <a:custGeom>
            <a:avLst/>
            <a:gdLst/>
            <a:ahLst/>
            <a:cxnLst/>
            <a:rect l="l" t="t" r="r" b="b"/>
            <a:pathLst>
              <a:path w="7656418" h="3796307">
                <a:moveTo>
                  <a:pt x="0" y="0"/>
                </a:moveTo>
                <a:lnTo>
                  <a:pt x="7656418" y="0"/>
                </a:lnTo>
                <a:lnTo>
                  <a:pt x="7656418" y="3796307"/>
                </a:lnTo>
                <a:lnTo>
                  <a:pt x="0" y="3796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24815" y="3494140"/>
            <a:ext cx="7013034" cy="3827948"/>
          </a:xfrm>
          <a:custGeom>
            <a:avLst/>
            <a:gdLst/>
            <a:ahLst/>
            <a:cxnLst/>
            <a:rect l="l" t="t" r="r" b="b"/>
            <a:pathLst>
              <a:path w="7013034" h="3827948">
                <a:moveTo>
                  <a:pt x="0" y="0"/>
                </a:moveTo>
                <a:lnTo>
                  <a:pt x="7013034" y="0"/>
                </a:lnTo>
                <a:lnTo>
                  <a:pt x="7013034" y="3827948"/>
                </a:lnTo>
                <a:lnTo>
                  <a:pt x="0" y="382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20808" y="1028700"/>
            <a:ext cx="4040857" cy="5554443"/>
          </a:xfrm>
          <a:custGeom>
            <a:avLst/>
            <a:gdLst/>
            <a:ahLst/>
            <a:cxnLst/>
            <a:rect l="l" t="t" r="r" b="b"/>
            <a:pathLst>
              <a:path w="4040857" h="5554443">
                <a:moveTo>
                  <a:pt x="0" y="0"/>
                </a:moveTo>
                <a:lnTo>
                  <a:pt x="4040857" y="0"/>
                </a:lnTo>
                <a:lnTo>
                  <a:pt x="4040857" y="5554443"/>
                </a:lnTo>
                <a:lnTo>
                  <a:pt x="0" y="5554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98830" y="4512458"/>
            <a:ext cx="4060997" cy="4141371"/>
          </a:xfrm>
          <a:custGeom>
            <a:avLst/>
            <a:gdLst/>
            <a:ahLst/>
            <a:cxnLst/>
            <a:rect l="l" t="t" r="r" b="b"/>
            <a:pathLst>
              <a:path w="4060997" h="4141371">
                <a:moveTo>
                  <a:pt x="0" y="0"/>
                </a:moveTo>
                <a:lnTo>
                  <a:pt x="4060997" y="0"/>
                </a:lnTo>
                <a:lnTo>
                  <a:pt x="4060997" y="4141371"/>
                </a:lnTo>
                <a:lnTo>
                  <a:pt x="0" y="414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01576" y="1683986"/>
            <a:ext cx="5292824" cy="2624359"/>
          </a:xfrm>
          <a:custGeom>
            <a:avLst/>
            <a:gdLst/>
            <a:ahLst/>
            <a:cxnLst/>
            <a:rect l="l" t="t" r="r" b="b"/>
            <a:pathLst>
              <a:path w="5292824" h="2624359">
                <a:moveTo>
                  <a:pt x="0" y="0"/>
                </a:moveTo>
                <a:lnTo>
                  <a:pt x="5292825" y="0"/>
                </a:lnTo>
                <a:lnTo>
                  <a:pt x="5292825" y="2624359"/>
                </a:lnTo>
                <a:lnTo>
                  <a:pt x="0" y="262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415" y="5856578"/>
            <a:ext cx="6728611" cy="3336270"/>
          </a:xfrm>
          <a:custGeom>
            <a:avLst/>
            <a:gdLst/>
            <a:ahLst/>
            <a:cxnLst/>
            <a:rect l="l" t="t" r="r" b="b"/>
            <a:pathLst>
              <a:path w="6728611" h="3336270">
                <a:moveTo>
                  <a:pt x="0" y="0"/>
                </a:moveTo>
                <a:lnTo>
                  <a:pt x="6728611" y="0"/>
                </a:lnTo>
                <a:lnTo>
                  <a:pt x="6728611" y="3336270"/>
                </a:lnTo>
                <a:lnTo>
                  <a:pt x="0" y="3336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09339" y="6000851"/>
            <a:ext cx="5847933" cy="3191997"/>
          </a:xfrm>
          <a:custGeom>
            <a:avLst/>
            <a:gdLst/>
            <a:ahLst/>
            <a:cxnLst/>
            <a:rect l="l" t="t" r="r" b="b"/>
            <a:pathLst>
              <a:path w="5847933" h="3191997">
                <a:moveTo>
                  <a:pt x="0" y="0"/>
                </a:moveTo>
                <a:lnTo>
                  <a:pt x="5847933" y="0"/>
                </a:lnTo>
                <a:lnTo>
                  <a:pt x="5847933" y="3191997"/>
                </a:lnTo>
                <a:lnTo>
                  <a:pt x="0" y="3191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49436" y="-21382"/>
            <a:ext cx="389976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ea typeface="Noto Sans"/>
              </a:rPr>
              <a:t>관리자페이지</a:t>
            </a:r>
            <a:endParaRPr lang="en-US" sz="5000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85818" y="1598261"/>
            <a:ext cx="343398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회원에게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메일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보내기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51720" y="3755768"/>
            <a:ext cx="2606280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권한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수정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89393" y="8492556"/>
            <a:ext cx="256360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공지사항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보기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733306" y="4065625"/>
            <a:ext cx="2564094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동향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분석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553694" y="7558750"/>
            <a:ext cx="206730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관리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03307" y="5370014"/>
            <a:ext cx="24458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인기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87015" y="1908119"/>
            <a:ext cx="227281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관리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69361" y="795338"/>
            <a:ext cx="1469230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186584" y="2369973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6" y="0"/>
                </a:lnTo>
                <a:lnTo>
                  <a:pt x="6197436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84338" y="2369973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7" y="0"/>
                </a:lnTo>
                <a:lnTo>
                  <a:pt x="6197437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972537" y="2494952"/>
            <a:ext cx="5531124" cy="5284030"/>
            <a:chOff x="0" y="0"/>
            <a:chExt cx="1585149" cy="1514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5149" cy="1514335"/>
            </a:xfrm>
            <a:custGeom>
              <a:avLst/>
              <a:gdLst/>
              <a:ahLst/>
              <a:cxnLst/>
              <a:rect l="l" t="t" r="r" b="b"/>
              <a:pathLst>
                <a:path w="1585149" h="1514335">
                  <a:moveTo>
                    <a:pt x="0" y="0"/>
                  </a:moveTo>
                  <a:lnTo>
                    <a:pt x="1585149" y="0"/>
                  </a:lnTo>
                  <a:lnTo>
                    <a:pt x="1585149" y="1514335"/>
                  </a:lnTo>
                  <a:lnTo>
                    <a:pt x="0" y="15143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5149" cy="1561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70291" y="2494952"/>
            <a:ext cx="5531124" cy="5284030"/>
            <a:chOff x="0" y="0"/>
            <a:chExt cx="1585149" cy="1514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5149" cy="1514335"/>
            </a:xfrm>
            <a:custGeom>
              <a:avLst/>
              <a:gdLst/>
              <a:ahLst/>
              <a:cxnLst/>
              <a:rect l="l" t="t" r="r" b="b"/>
              <a:pathLst>
                <a:path w="1585149" h="1514335">
                  <a:moveTo>
                    <a:pt x="0" y="0"/>
                  </a:moveTo>
                  <a:lnTo>
                    <a:pt x="1585149" y="0"/>
                  </a:lnTo>
                  <a:lnTo>
                    <a:pt x="1585149" y="1514335"/>
                  </a:lnTo>
                  <a:lnTo>
                    <a:pt x="0" y="15143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85149" cy="1561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550948" y="2917733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5" y="0"/>
                </a:lnTo>
                <a:lnTo>
                  <a:pt x="1820865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48702" y="2917733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5" y="0"/>
                </a:lnTo>
                <a:lnTo>
                  <a:pt x="1820865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28081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oto Sans Bold"/>
              </a:rPr>
              <a:t>느낀점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79224" y="3578436"/>
            <a:ext cx="4317751" cy="356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진행하면서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수많은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시행착오를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겪었지만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그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과정에서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많은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것을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배웠습니다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특히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에러를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해결하고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코드를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개선하는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과정에서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더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많은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지식을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습득했고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인해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코드에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대한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이해와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흥미가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크게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증가했습니다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통해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얻은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이런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경험들은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저에게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큰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자산이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되었고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앞으로의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프로젝트에서도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더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나은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결과물을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만들어내는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데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도움이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될 </a:t>
            </a:r>
            <a:r>
              <a:rPr lang="en-US" sz="2000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것입니다</a:t>
            </a:r>
            <a:r>
              <a:rPr lang="en-US" sz="2000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76978" y="3578436"/>
            <a:ext cx="4317751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마무리하면서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팀원들과의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협력과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노력이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빛을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발했습니다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새로운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아이디어를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제시하고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문제를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해결하는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과정에서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많은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것을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배웠습니다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어려움을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극복하며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성장할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있었던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소중한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경험이었습니다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또한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프로젝트를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통해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목표를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달성하는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기쁨을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함께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누릴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수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있어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기쁘고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뿌듯합니다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앞으로의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프로젝트에도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같은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열정과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노력으로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oto Sans"/>
                <a:ea typeface="Noto Sans"/>
              </a:rPr>
              <a:t>임하겠습니다</a:t>
            </a:r>
            <a:r>
              <a:rPr lang="en-US" sz="2000" dirty="0">
                <a:solidFill>
                  <a:srgbClr val="000000"/>
                </a:solidFill>
                <a:latin typeface="Noto Sans"/>
                <a:ea typeface="Noto Sans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50948" y="7308850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ea typeface="Noto Sans"/>
              </a:rPr>
              <a:t>정다현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ea typeface="Noto Sans"/>
              </a:rPr>
              <a:t> 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48702" y="7308850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ea typeface="Noto Sans"/>
              </a:rPr>
              <a:t>김성식</a:t>
            </a:r>
            <a:endParaRPr lang="en-US" sz="2000" dirty="0">
              <a:solidFill>
                <a:srgbClr val="000000">
                  <a:alpha val="49804"/>
                </a:srgbClr>
              </a:solidFill>
              <a:ea typeface="Noto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845" y="-6841"/>
            <a:ext cx="1568982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27276" y="795338"/>
            <a:ext cx="1373438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705917" y="2499764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6" y="0"/>
                </a:lnTo>
                <a:lnTo>
                  <a:pt x="6197436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20800" y="2499764"/>
            <a:ext cx="6197436" cy="6197436"/>
          </a:xfrm>
          <a:custGeom>
            <a:avLst/>
            <a:gdLst/>
            <a:ahLst/>
            <a:cxnLst/>
            <a:rect l="l" t="t" r="r" b="b"/>
            <a:pathLst>
              <a:path w="6197436" h="6197436">
                <a:moveTo>
                  <a:pt x="0" y="0"/>
                </a:moveTo>
                <a:lnTo>
                  <a:pt x="6197436" y="0"/>
                </a:lnTo>
                <a:lnTo>
                  <a:pt x="6197436" y="6197436"/>
                </a:lnTo>
                <a:lnTo>
                  <a:pt x="0" y="6197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04299" y="3002607"/>
            <a:ext cx="5531124" cy="4454560"/>
            <a:chOff x="0" y="0"/>
            <a:chExt cx="1585149" cy="12766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5149" cy="1276620"/>
            </a:xfrm>
            <a:custGeom>
              <a:avLst/>
              <a:gdLst/>
              <a:ahLst/>
              <a:cxnLst/>
              <a:rect l="l" t="t" r="r" b="b"/>
              <a:pathLst>
                <a:path w="1585149" h="1276620">
                  <a:moveTo>
                    <a:pt x="0" y="0"/>
                  </a:moveTo>
                  <a:lnTo>
                    <a:pt x="1585149" y="0"/>
                  </a:lnTo>
                  <a:lnTo>
                    <a:pt x="1585149" y="1276620"/>
                  </a:lnTo>
                  <a:lnTo>
                    <a:pt x="0" y="12766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5149" cy="1324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19182" y="3002607"/>
            <a:ext cx="5531124" cy="4454560"/>
            <a:chOff x="0" y="0"/>
            <a:chExt cx="1585149" cy="12766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5149" cy="1276620"/>
            </a:xfrm>
            <a:custGeom>
              <a:avLst/>
              <a:gdLst/>
              <a:ahLst/>
              <a:cxnLst/>
              <a:rect l="l" t="t" r="r" b="b"/>
              <a:pathLst>
                <a:path w="1585149" h="1276620">
                  <a:moveTo>
                    <a:pt x="0" y="0"/>
                  </a:moveTo>
                  <a:lnTo>
                    <a:pt x="1585149" y="0"/>
                  </a:lnTo>
                  <a:lnTo>
                    <a:pt x="1585149" y="1276620"/>
                  </a:lnTo>
                  <a:lnTo>
                    <a:pt x="0" y="12766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85149" cy="1324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882709" y="3425388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6" y="0"/>
                </a:lnTo>
                <a:lnTo>
                  <a:pt x="1820866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97593" y="3425388"/>
            <a:ext cx="1820865" cy="288028"/>
          </a:xfrm>
          <a:custGeom>
            <a:avLst/>
            <a:gdLst/>
            <a:ahLst/>
            <a:cxnLst/>
            <a:rect l="l" t="t" r="r" b="b"/>
            <a:pathLst>
              <a:path w="1820865" h="288028">
                <a:moveTo>
                  <a:pt x="0" y="0"/>
                </a:moveTo>
                <a:lnTo>
                  <a:pt x="1820865" y="0"/>
                </a:lnTo>
                <a:lnTo>
                  <a:pt x="1820865" y="288028"/>
                </a:lnTo>
                <a:lnTo>
                  <a:pt x="0" y="28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28081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</a:rPr>
              <a:t>CONTECT 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49132" y="1527916"/>
            <a:ext cx="3922563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Noto Sans Bold"/>
              </a:rPr>
              <a:t>CONTECT 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69861" y="3377763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ea typeface="Noto Sans"/>
              </a:rPr>
              <a:t>정다현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84745" y="3377763"/>
            <a:ext cx="336256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ea typeface="Noto Sans"/>
              </a:rPr>
              <a:t>김성식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845" y="-6841"/>
            <a:ext cx="1568982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82709" y="429061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Notion: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97593" y="429061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GitHub: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82709" y="511949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GitHub: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97593" y="5119499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Web: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71657" y="5849103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Email: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86540" y="5849103"/>
            <a:ext cx="1212685" cy="43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Noto Sans"/>
              </a:rPr>
              <a:t>Email: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86889" y="4399460"/>
            <a:ext cx="3405141" cy="240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5"/>
              </a:rPr>
              <a:t>https://zrr.kr/W2iz</a:t>
            </a:r>
            <a:endParaRPr lang="en-US" sz="1450" u="sng" dirty="0">
              <a:solidFill>
                <a:srgbClr val="000000"/>
              </a:solidFill>
              <a:latin typeface="Noto Sans"/>
              <a:hlinkClick r:id="rId6" tooltip="https://www.notion.so/Hi-I-m-Dahyun-c93fa22701844091a5c31f584e02f0f1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614581" y="4390950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7" tooltip="https://github.com/kim-sung-sig"/>
              </a:rPr>
              <a:t>https://github.com/kim-sung-sig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9697" y="5219830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8"/>
              </a:rPr>
              <a:t>https://github.com/jangdahyun</a:t>
            </a:r>
            <a:endParaRPr lang="en-US" sz="1450" u="sng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288645" y="5949434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>
                <a:solidFill>
                  <a:srgbClr val="000000"/>
                </a:solidFill>
                <a:latin typeface="Noto Sans"/>
              </a:rPr>
              <a:t>wldwld991@naver.com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03528" y="5949434"/>
            <a:ext cx="3416085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dirty="0">
                <a:solidFill>
                  <a:srgbClr val="000000"/>
                </a:solidFill>
                <a:latin typeface="Noto Sans"/>
              </a:rPr>
              <a:t>tjdtlr12349@naver.com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14581" y="5219830"/>
            <a:ext cx="3535726" cy="24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1"/>
              </a:lnSpc>
              <a:spcBef>
                <a:spcPct val="0"/>
              </a:spcBef>
            </a:pPr>
            <a:r>
              <a:rPr lang="en-US" sz="1450" u="sng" dirty="0">
                <a:solidFill>
                  <a:srgbClr val="000000"/>
                </a:solidFill>
                <a:latin typeface="Noto Sans"/>
                <a:hlinkClick r:id="rId9" tooltip="https://kim-sung-sig.github.io/portfolio/"/>
              </a:rPr>
              <a:t>https://kim-sung-sig.github.io/portfolio/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2147" y="6802475"/>
            <a:ext cx="15645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oto Sans Bold"/>
              </a:rPr>
              <a:t>팀명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82147" y="7760475"/>
            <a:ext cx="15645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oto Sans Bold"/>
              </a:rPr>
              <a:t>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95149" y="6802475"/>
            <a:ext cx="29739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뜻정(情)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41801" y="7760475"/>
            <a:ext cx="302724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정다현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(</a:t>
            </a: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팀장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), </a:t>
            </a: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김성식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(</a:t>
            </a:r>
            <a:r>
              <a:rPr lang="en-US" sz="2000" dirty="0" err="1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팀원</a:t>
            </a:r>
            <a:r>
              <a:rPr lang="en-US" sz="2000" dirty="0">
                <a:solidFill>
                  <a:srgbClr val="000000">
                    <a:alpha val="49804"/>
                  </a:srgbClr>
                </a:solidFill>
                <a:latin typeface="Noto Sans"/>
                <a:ea typeface="Noto Sans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19800" y="2781300"/>
            <a:ext cx="599915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3A5348"/>
                </a:solidFill>
                <a:latin typeface="Noto Serif Bold"/>
                <a:ea typeface="Noto Serif Bold"/>
              </a:rPr>
              <a:t>감사합니다</a:t>
            </a:r>
            <a:r>
              <a:rPr lang="en-US" sz="8000" dirty="0">
                <a:solidFill>
                  <a:srgbClr val="3A5348"/>
                </a:solidFill>
                <a:latin typeface="Noto Serif Bold"/>
                <a:ea typeface="Noto Serif Bold"/>
              </a:rPr>
              <a:t>!!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27820" y="6432628"/>
            <a:ext cx="287415" cy="2094569"/>
            <a:chOff x="0" y="0"/>
            <a:chExt cx="75698" cy="5516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98" cy="551656"/>
            </a:xfrm>
            <a:custGeom>
              <a:avLst/>
              <a:gdLst/>
              <a:ahLst/>
              <a:cxnLst/>
              <a:rect l="l" t="t" r="r" b="b"/>
              <a:pathLst>
                <a:path w="75698" h="551656">
                  <a:moveTo>
                    <a:pt x="0" y="0"/>
                  </a:moveTo>
                  <a:lnTo>
                    <a:pt x="75698" y="0"/>
                  </a:lnTo>
                  <a:lnTo>
                    <a:pt x="75698" y="551656"/>
                  </a:lnTo>
                  <a:lnTo>
                    <a:pt x="0" y="551656"/>
                  </a:lnTo>
                  <a:close/>
                </a:path>
              </a:pathLst>
            </a:custGeom>
            <a:solidFill>
              <a:srgbClr val="3A534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5698" cy="599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08895" y="795338"/>
            <a:ext cx="1395277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563180" y="1138505"/>
            <a:ext cx="13422137" cy="8009989"/>
            <a:chOff x="0" y="0"/>
            <a:chExt cx="17896181" cy="10679986"/>
          </a:xfrm>
        </p:grpSpPr>
        <p:grpSp>
          <p:nvGrpSpPr>
            <p:cNvPr id="4" name="Group 4"/>
            <p:cNvGrpSpPr/>
            <p:nvPr/>
          </p:nvGrpSpPr>
          <p:grpSpPr>
            <a:xfrm>
              <a:off x="259" y="6353278"/>
              <a:ext cx="7303623" cy="4326708"/>
              <a:chOff x="0" y="-47625"/>
              <a:chExt cx="1195870" cy="7084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95870" cy="660815"/>
              </a:xfrm>
              <a:custGeom>
                <a:avLst/>
                <a:gdLst/>
                <a:ahLst/>
                <a:cxnLst/>
                <a:rect l="l" t="t" r="r" b="b"/>
                <a:pathLst>
                  <a:path w="1195870" h="660815">
                    <a:moveTo>
                      <a:pt x="0" y="0"/>
                    </a:moveTo>
                    <a:lnTo>
                      <a:pt x="1195870" y="0"/>
                    </a:lnTo>
                    <a:lnTo>
                      <a:pt x="1195870" y="660815"/>
                    </a:lnTo>
                    <a:lnTo>
                      <a:pt x="0" y="6608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195870" cy="708440"/>
              </a:xfrm>
              <a:prstGeom prst="rect">
                <a:avLst/>
              </a:prstGeom>
            </p:spPr>
            <p:txBody>
              <a:bodyPr lIns="42109" tIns="42109" rIns="42109" bIns="42109" rtlCol="0" anchor="ctr"/>
              <a:lstStyle/>
              <a:p>
                <a:pPr algn="just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7340913" cy="6699569"/>
              <a:chOff x="0" y="0"/>
              <a:chExt cx="574334" cy="52415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74334" cy="524157"/>
              </a:xfrm>
              <a:custGeom>
                <a:avLst/>
                <a:gdLst/>
                <a:ahLst/>
                <a:cxnLst/>
                <a:rect l="l" t="t" r="r" b="b"/>
                <a:pathLst>
                  <a:path w="574334" h="524157">
                    <a:moveTo>
                      <a:pt x="0" y="0"/>
                    </a:moveTo>
                    <a:lnTo>
                      <a:pt x="574334" y="0"/>
                    </a:lnTo>
                    <a:lnTo>
                      <a:pt x="574334" y="524157"/>
                    </a:lnTo>
                    <a:lnTo>
                      <a:pt x="0" y="524157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786" b="-4786"/>
                </a:stretch>
              </a:blip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99520" y="7250110"/>
              <a:ext cx="1714711" cy="632726"/>
              <a:chOff x="0" y="0"/>
              <a:chExt cx="280761" cy="1036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0761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0761" h="103600">
                    <a:moveTo>
                      <a:pt x="51800" y="0"/>
                    </a:moveTo>
                    <a:lnTo>
                      <a:pt x="228961" y="0"/>
                    </a:lnTo>
                    <a:cubicBezTo>
                      <a:pt x="257569" y="0"/>
                      <a:pt x="280761" y="23192"/>
                      <a:pt x="280761" y="51800"/>
                    </a:cubicBezTo>
                    <a:lnTo>
                      <a:pt x="280761" y="51800"/>
                    </a:lnTo>
                    <a:cubicBezTo>
                      <a:pt x="280761" y="80409"/>
                      <a:pt x="257569" y="103600"/>
                      <a:pt x="228961" y="103600"/>
                    </a:cubicBezTo>
                    <a:lnTo>
                      <a:pt x="51800" y="103600"/>
                    </a:lnTo>
                    <a:cubicBezTo>
                      <a:pt x="23192" y="103600"/>
                      <a:pt x="0" y="80409"/>
                      <a:pt x="0" y="51800"/>
                    </a:cubicBezTo>
                    <a:lnTo>
                      <a:pt x="0" y="51800"/>
                    </a:lnTo>
                    <a:cubicBezTo>
                      <a:pt x="0" y="23192"/>
                      <a:pt x="23192" y="0"/>
                      <a:pt x="51800" y="0"/>
                    </a:cubicBezTo>
                    <a:close/>
                  </a:path>
                </a:pathLst>
              </a:custGeom>
              <a:solidFill>
                <a:srgbClr val="3A534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80761" cy="141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702664" y="7354044"/>
              <a:ext cx="1508424" cy="396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3"/>
                </a:lnSpc>
              </a:pPr>
              <a:r>
                <a:rPr lang="en-US" sz="1809">
                  <a:solidFill>
                    <a:srgbClr val="FFFFFF"/>
                  </a:solidFill>
                  <a:ea typeface="Noto Sans Bold"/>
                </a:rPr>
                <a:t>팀장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71280" y="8261998"/>
              <a:ext cx="6092502" cy="5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7"/>
                </a:lnSpc>
              </a:pPr>
              <a:r>
                <a:rPr lang="en-US" sz="2412">
                  <a:solidFill>
                    <a:srgbClr val="000000"/>
                  </a:solidFill>
                  <a:ea typeface="Noto Sans Bold"/>
                </a:rPr>
                <a:t>정다현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36759" y="8985531"/>
              <a:ext cx="6092502" cy="991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sz="2050" dirty="0" err="1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갤러리</a:t>
              </a:r>
              <a:r>
                <a:rPr lang="en-US" sz="2050" dirty="0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CRUD</a:t>
              </a:r>
              <a:r>
                <a:rPr lang="en-US" sz="2050" dirty="0" err="1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,자료실</a:t>
              </a:r>
              <a:r>
                <a:rPr lang="en-US" sz="2050" dirty="0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</a:t>
              </a:r>
            </a:p>
            <a:p>
              <a:pPr>
                <a:lnSpc>
                  <a:spcPts val="2871"/>
                </a:lnSpc>
              </a:pPr>
              <a:r>
                <a:rPr lang="en-US" sz="2050" dirty="0" err="1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블로그</a:t>
              </a:r>
              <a:r>
                <a:rPr lang="en-US" sz="2050" dirty="0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회원</a:t>
              </a:r>
              <a:r>
                <a:rPr 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기능</a:t>
              </a:r>
              <a:endParaRPr lang="en-US" sz="2050" dirty="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endParaRP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0207942" y="6644142"/>
              <a:ext cx="7303623" cy="4035844"/>
              <a:chOff x="0" y="0"/>
              <a:chExt cx="1195870" cy="66081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95870" cy="660815"/>
              </a:xfrm>
              <a:custGeom>
                <a:avLst/>
                <a:gdLst/>
                <a:ahLst/>
                <a:cxnLst/>
                <a:rect l="l" t="t" r="r" b="b"/>
                <a:pathLst>
                  <a:path w="1195870" h="660815">
                    <a:moveTo>
                      <a:pt x="0" y="0"/>
                    </a:moveTo>
                    <a:lnTo>
                      <a:pt x="1195870" y="0"/>
                    </a:lnTo>
                    <a:lnTo>
                      <a:pt x="1195870" y="660815"/>
                    </a:lnTo>
                    <a:lnTo>
                      <a:pt x="0" y="6608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195870" cy="708440"/>
              </a:xfrm>
              <a:prstGeom prst="rect">
                <a:avLst/>
              </a:prstGeom>
            </p:spPr>
            <p:txBody>
              <a:bodyPr lIns="42109" tIns="42109" rIns="42109" bIns="42109" rtlCol="0" anchor="ctr"/>
              <a:lstStyle/>
              <a:p>
                <a:pPr algn="just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207942" y="0"/>
              <a:ext cx="7340913" cy="6699569"/>
              <a:chOff x="0" y="0"/>
              <a:chExt cx="574334" cy="52415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74334" cy="524157"/>
              </a:xfrm>
              <a:custGeom>
                <a:avLst/>
                <a:gdLst/>
                <a:ahLst/>
                <a:cxnLst/>
                <a:rect l="l" t="t" r="r" b="b"/>
                <a:pathLst>
                  <a:path w="574334" h="524157">
                    <a:moveTo>
                      <a:pt x="0" y="0"/>
                    </a:moveTo>
                    <a:lnTo>
                      <a:pt x="574334" y="0"/>
                    </a:lnTo>
                    <a:lnTo>
                      <a:pt x="574334" y="524157"/>
                    </a:lnTo>
                    <a:lnTo>
                      <a:pt x="0" y="524157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786" b="-4786"/>
                </a:stretch>
              </a:blip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0807202" y="7250110"/>
              <a:ext cx="1714711" cy="632726"/>
              <a:chOff x="0" y="0"/>
              <a:chExt cx="280761" cy="1036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80761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0761" h="103600">
                    <a:moveTo>
                      <a:pt x="51800" y="0"/>
                    </a:moveTo>
                    <a:lnTo>
                      <a:pt x="228961" y="0"/>
                    </a:lnTo>
                    <a:cubicBezTo>
                      <a:pt x="257569" y="0"/>
                      <a:pt x="280761" y="23192"/>
                      <a:pt x="280761" y="51800"/>
                    </a:cubicBezTo>
                    <a:lnTo>
                      <a:pt x="280761" y="51800"/>
                    </a:lnTo>
                    <a:cubicBezTo>
                      <a:pt x="280761" y="80409"/>
                      <a:pt x="257569" y="103600"/>
                      <a:pt x="228961" y="103600"/>
                    </a:cubicBezTo>
                    <a:lnTo>
                      <a:pt x="51800" y="103600"/>
                    </a:lnTo>
                    <a:cubicBezTo>
                      <a:pt x="23192" y="103600"/>
                      <a:pt x="0" y="80409"/>
                      <a:pt x="0" y="51800"/>
                    </a:cubicBezTo>
                    <a:lnTo>
                      <a:pt x="0" y="51800"/>
                    </a:lnTo>
                    <a:cubicBezTo>
                      <a:pt x="0" y="23192"/>
                      <a:pt x="23192" y="0"/>
                      <a:pt x="51800" y="0"/>
                    </a:cubicBezTo>
                    <a:close/>
                  </a:path>
                </a:pathLst>
              </a:custGeom>
              <a:solidFill>
                <a:srgbClr val="3A5348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80761" cy="141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0910346" y="7354044"/>
              <a:ext cx="1508424" cy="396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3"/>
                </a:lnSpc>
              </a:pPr>
              <a:r>
                <a:rPr lang="en-US" sz="1809">
                  <a:solidFill>
                    <a:srgbClr val="FFFFFF"/>
                  </a:solidFill>
                  <a:ea typeface="Noto Sans Bold"/>
                </a:rPr>
                <a:t>팀원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978962" y="8261998"/>
              <a:ext cx="6092502" cy="52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7"/>
                </a:lnSpc>
              </a:pPr>
              <a:r>
                <a:rPr lang="en-US" sz="2412">
                  <a:solidFill>
                    <a:srgbClr val="000000"/>
                  </a:solidFill>
                  <a:ea typeface="Noto Sans Bold"/>
                </a:rPr>
                <a:t>김성식</a:t>
              </a:r>
            </a:p>
          </p:txBody>
        </p:sp>
        <p:sp>
          <p:nvSpPr>
            <p:cNvPr id="29" name="TextBox 14"/>
            <p:cNvSpPr txBox="1"/>
            <p:nvPr/>
          </p:nvSpPr>
          <p:spPr>
            <a:xfrm>
              <a:off x="776358" y="8985531"/>
              <a:ext cx="1002593" cy="495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역할</a:t>
              </a:r>
              <a:r>
                <a:rPr lang="en-US" sz="2050" dirty="0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:</a:t>
              </a:r>
              <a:endParaRPr lang="en-US" sz="2050" dirty="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endParaRPr>
            </a:p>
          </p:txBody>
        </p:sp>
        <p:sp>
          <p:nvSpPr>
            <p:cNvPr id="30" name="TextBox 14"/>
            <p:cNvSpPr txBox="1"/>
            <p:nvPr/>
          </p:nvSpPr>
          <p:spPr>
            <a:xfrm>
              <a:off x="11803679" y="8985531"/>
              <a:ext cx="6092502" cy="95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동영상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 뉴</a:t>
              </a:r>
              <a:r>
                <a:rPr lang="ko-KR" altLang="en-US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스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CRUD</a:t>
              </a:r>
              <a:b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</a:b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관리자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게시판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CRUD, </a:t>
              </a:r>
              <a:r>
                <a:rPr lang="en-US" altLang="ko-KR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회원</a:t>
              </a:r>
              <a:r>
                <a:rPr lang="en-US" altLang="ko-KR" sz="2050" dirty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 </a:t>
              </a:r>
              <a:r>
                <a:rPr lang="en-US" altLang="ko-KR" sz="2050" dirty="0" err="1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기능</a:t>
              </a:r>
              <a:endParaRPr lang="en-US" altLang="ko-KR" sz="2050" dirty="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endParaRPr>
            </a:p>
          </p:txBody>
        </p:sp>
        <p:sp>
          <p:nvSpPr>
            <p:cNvPr id="31" name="TextBox 14"/>
            <p:cNvSpPr txBox="1"/>
            <p:nvPr/>
          </p:nvSpPr>
          <p:spPr>
            <a:xfrm>
              <a:off x="10943279" y="8985531"/>
              <a:ext cx="1002593" cy="495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</a:pPr>
              <a:r>
                <a:rPr lang="en-US" sz="2050" dirty="0" err="1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역할</a:t>
              </a:r>
              <a:r>
                <a:rPr lang="en-US" sz="2050" dirty="0" smtClean="0">
                  <a:solidFill>
                    <a:srgbClr val="000000">
                      <a:alpha val="60000"/>
                    </a:srgbClr>
                  </a:solidFill>
                  <a:latin typeface="Noto Sans"/>
                  <a:ea typeface="Noto Sans"/>
                </a:rPr>
                <a:t>:</a:t>
              </a:r>
              <a:endParaRPr lang="en-US" sz="2050" dirty="0">
                <a:solidFill>
                  <a:srgbClr val="000000">
                    <a:alpha val="60000"/>
                  </a:srgbClr>
                </a:solidFill>
                <a:latin typeface="Noto Sans"/>
                <a:ea typeface="Noto San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26335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oto Sans Bold"/>
              </a:rPr>
              <a:t>팀원 소개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8905" y="982663"/>
            <a:ext cx="13972761" cy="9304337"/>
            <a:chOff x="0" y="0"/>
            <a:chExt cx="3050468" cy="2031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0468" cy="2031280"/>
            </a:xfrm>
            <a:custGeom>
              <a:avLst/>
              <a:gdLst/>
              <a:ahLst/>
              <a:cxnLst/>
              <a:rect l="l" t="t" r="r" b="b"/>
              <a:pathLst>
                <a:path w="3050468" h="2031280">
                  <a:moveTo>
                    <a:pt x="0" y="0"/>
                  </a:moveTo>
                  <a:lnTo>
                    <a:pt x="3050468" y="0"/>
                  </a:lnTo>
                  <a:lnTo>
                    <a:pt x="3050468" y="2031280"/>
                  </a:lnTo>
                  <a:lnTo>
                    <a:pt x="0" y="20312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50468" cy="2078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608895" y="795338"/>
            <a:ext cx="1395277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88905" y="982663"/>
            <a:ext cx="4561294" cy="9304337"/>
            <a:chOff x="0" y="0"/>
            <a:chExt cx="433708" cy="8846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3708" cy="884697"/>
            </a:xfrm>
            <a:custGeom>
              <a:avLst/>
              <a:gdLst/>
              <a:ahLst/>
              <a:cxnLst/>
              <a:rect l="l" t="t" r="r" b="b"/>
              <a:pathLst>
                <a:path w="433708" h="884697">
                  <a:moveTo>
                    <a:pt x="0" y="0"/>
                  </a:moveTo>
                  <a:lnTo>
                    <a:pt x="433708" y="0"/>
                  </a:lnTo>
                  <a:lnTo>
                    <a:pt x="433708" y="884697"/>
                  </a:lnTo>
                  <a:lnTo>
                    <a:pt x="0" y="884697"/>
                  </a:lnTo>
                  <a:close/>
                </a:path>
              </a:pathLst>
            </a:custGeom>
            <a:blipFill>
              <a:blip r:embed="rId2"/>
              <a:stretch>
                <a:fillRect t="-237" b="-237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8150199" y="982663"/>
            <a:ext cx="7836816" cy="6073073"/>
          </a:xfrm>
          <a:custGeom>
            <a:avLst/>
            <a:gdLst/>
            <a:ahLst/>
            <a:cxnLst/>
            <a:rect l="l" t="t" r="r" b="b"/>
            <a:pathLst>
              <a:path w="7836816" h="6073073">
                <a:moveTo>
                  <a:pt x="0" y="0"/>
                </a:moveTo>
                <a:lnTo>
                  <a:pt x="7836815" y="0"/>
                </a:lnTo>
                <a:lnTo>
                  <a:pt x="7836815" y="6073072"/>
                </a:lnTo>
                <a:lnTo>
                  <a:pt x="0" y="6073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" t="-1212" b="-12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38710" y="8076953"/>
            <a:ext cx="1081636" cy="1081636"/>
          </a:xfrm>
          <a:custGeom>
            <a:avLst/>
            <a:gdLst/>
            <a:ahLst/>
            <a:cxnLst/>
            <a:rect l="l" t="t" r="r" b="b"/>
            <a:pathLst>
              <a:path w="1081636" h="1081636">
                <a:moveTo>
                  <a:pt x="0" y="0"/>
                </a:moveTo>
                <a:lnTo>
                  <a:pt x="1081636" y="0"/>
                </a:lnTo>
                <a:lnTo>
                  <a:pt x="1081636" y="1081636"/>
                </a:lnTo>
                <a:lnTo>
                  <a:pt x="0" y="1081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03473" y="6747282"/>
            <a:ext cx="1152110" cy="1152110"/>
          </a:xfrm>
          <a:custGeom>
            <a:avLst/>
            <a:gdLst/>
            <a:ahLst/>
            <a:cxnLst/>
            <a:rect l="l" t="t" r="r" b="b"/>
            <a:pathLst>
              <a:path w="1152110" h="1152110">
                <a:moveTo>
                  <a:pt x="0" y="0"/>
                </a:moveTo>
                <a:lnTo>
                  <a:pt x="1152110" y="0"/>
                </a:lnTo>
                <a:lnTo>
                  <a:pt x="1152110" y="1152110"/>
                </a:lnTo>
                <a:lnTo>
                  <a:pt x="0" y="115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6335" y="560387"/>
            <a:ext cx="28825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Noto Sans Bold"/>
              </a:rPr>
              <a:t>개요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822" y="2515422"/>
            <a:ext cx="3105777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情(뜻 </a:t>
            </a:r>
            <a:r>
              <a:rPr lang="en-US" sz="20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정)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많은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사람들이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만들어</a:t>
            </a:r>
            <a:endParaRPr lang="en-US" sz="20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정이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넘치는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  <a:r>
              <a:rPr lang="en-US" sz="20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블로그</a:t>
            </a:r>
            <a:endParaRPr lang="en-US" sz="20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-176533" y="1311766"/>
            <a:ext cx="3588905" cy="103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6031">
                <a:solidFill>
                  <a:srgbClr val="91A5B8"/>
                </a:solidFill>
                <a:ea typeface="Nanum Gothic Bold"/>
              </a:rPr>
              <a:t>정블로그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990" y="4204992"/>
            <a:ext cx="3588905" cy="517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다른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사람들과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소통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나만의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이야기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등을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적어놓고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공유하기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위한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목적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블로그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갤러리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비디오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자료실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뉴스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게시판의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댓글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등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기능들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제공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마이페이지를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통한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자신이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쓴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좋아요를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누른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게시글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조회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관리자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통한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  <a:p>
            <a:pPr algn="ctr">
              <a:lnSpc>
                <a:spcPts val="2871"/>
              </a:lnSpc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회원들의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동향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인기게시물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,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메일발송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등의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기능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20346" y="6949333"/>
            <a:ext cx="3336170" cy="709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000000"/>
                </a:solidFill>
                <a:ea typeface="Noto Sans"/>
              </a:rPr>
              <a:t>개발</a:t>
            </a:r>
            <a:r>
              <a:rPr lang="en-US" sz="205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000000"/>
                </a:solidFill>
                <a:ea typeface="Noto Sans"/>
              </a:rPr>
              <a:t>기간</a:t>
            </a:r>
            <a:endParaRPr lang="en-US" sz="2050" dirty="0">
              <a:solidFill>
                <a:srgbClr val="000000"/>
              </a:solidFill>
              <a:ea typeface="Noto Sans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>
                <a:solidFill>
                  <a:srgbClr val="000000"/>
                </a:solidFill>
                <a:latin typeface="Noto Sans"/>
              </a:rPr>
              <a:t>2024.02.01~ 2024.04.03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06071" y="8243767"/>
            <a:ext cx="3336170" cy="709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000000"/>
                </a:solidFill>
                <a:ea typeface="Noto Sans"/>
              </a:rPr>
              <a:t>개발</a:t>
            </a:r>
            <a:r>
              <a:rPr lang="en-US" sz="2050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000000"/>
                </a:solidFill>
                <a:ea typeface="Noto Sans"/>
              </a:rPr>
              <a:t>인원</a:t>
            </a:r>
            <a:endParaRPr lang="en-US" sz="2050" dirty="0">
              <a:solidFill>
                <a:srgbClr val="000000"/>
              </a:solidFill>
              <a:ea typeface="Noto Sans"/>
            </a:endParaRP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>
                <a:solidFill>
                  <a:srgbClr val="000000"/>
                </a:solidFill>
                <a:latin typeface="Noto Sans"/>
                <a:ea typeface="Noto Sans"/>
              </a:rPr>
              <a:t>2명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91561" y="795338"/>
            <a:ext cx="1307010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417458" y="795338"/>
            <a:ext cx="14257227" cy="9491662"/>
          </a:xfrm>
          <a:custGeom>
            <a:avLst/>
            <a:gdLst/>
            <a:ahLst/>
            <a:cxnLst/>
            <a:rect l="l" t="t" r="r" b="b"/>
            <a:pathLst>
              <a:path w="14257227" h="9491662">
                <a:moveTo>
                  <a:pt x="0" y="0"/>
                </a:moveTo>
                <a:lnTo>
                  <a:pt x="14257227" y="0"/>
                </a:lnTo>
                <a:lnTo>
                  <a:pt x="14257227" y="9491662"/>
                </a:lnTo>
                <a:lnTo>
                  <a:pt x="0" y="9491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6335" y="560387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설계/개발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162" y="1612023"/>
            <a:ext cx="2826296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000000"/>
                </a:solidFill>
                <a:ea typeface="Noto Sans Bold"/>
              </a:rPr>
              <a:t>기능구조</a:t>
            </a:r>
            <a:endParaRPr lang="en-US" sz="4999" dirty="0">
              <a:solidFill>
                <a:srgbClr val="000000"/>
              </a:solidFill>
              <a:ea typeface="Noto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91561" y="795338"/>
            <a:ext cx="1307010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0" y="1435591"/>
            <a:ext cx="18288000" cy="8664572"/>
          </a:xfrm>
          <a:custGeom>
            <a:avLst/>
            <a:gdLst/>
            <a:ahLst/>
            <a:cxnLst/>
            <a:rect l="l" t="t" r="r" b="b"/>
            <a:pathLst>
              <a:path w="18288000" h="8664572">
                <a:moveTo>
                  <a:pt x="0" y="0"/>
                </a:moveTo>
                <a:lnTo>
                  <a:pt x="18288000" y="0"/>
                </a:lnTo>
                <a:lnTo>
                  <a:pt x="18288000" y="8664572"/>
                </a:lnTo>
                <a:lnTo>
                  <a:pt x="0" y="8664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8" r="-748" b="-94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6335" y="560387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설계/개발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128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6335" y="1612023"/>
            <a:ext cx="1211610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Noto Sans"/>
              </a:rPr>
              <a:t>ERD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8915" y="1937029"/>
            <a:ext cx="667927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11"/>
              </a:lnSpc>
              <a:spcBef>
                <a:spcPct val="0"/>
              </a:spcBef>
            </a:pPr>
            <a:r>
              <a:rPr lang="en-US" sz="1650" dirty="0" err="1">
                <a:solidFill>
                  <a:srgbClr val="FFFFFF"/>
                </a:solidFill>
                <a:latin typeface="Noto Sans"/>
                <a:ea typeface="Noto Sans"/>
              </a:rPr>
              <a:t>URL주소</a:t>
            </a:r>
            <a:r>
              <a:rPr lang="en-US" sz="1650" dirty="0">
                <a:solidFill>
                  <a:srgbClr val="FFFFFF"/>
                </a:solidFill>
                <a:latin typeface="Noto Sans"/>
                <a:ea typeface="Noto Sans"/>
              </a:rPr>
              <a:t>   </a:t>
            </a:r>
            <a:r>
              <a:rPr lang="en-US" sz="1650" dirty="0">
                <a:solidFill>
                  <a:srgbClr val="FFFFFF"/>
                </a:solidFill>
                <a:latin typeface="Noto Sans"/>
                <a:ea typeface="Noto Sans"/>
                <a:hlinkClick r:id="rId3"/>
              </a:rPr>
              <a:t>https://dbdiagram.io/d/660cd24403593b6b61070526</a:t>
            </a:r>
            <a:endParaRPr lang="en-US" sz="1650" dirty="0">
              <a:solidFill>
                <a:srgbClr val="FFFFFF"/>
              </a:solidFill>
              <a:latin typeface="Noto Sans"/>
              <a:ea typeface="No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2147" y="3864558"/>
            <a:ext cx="15915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뉴스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en-US" sz="2050" dirty="0" smtClean="0">
                <a:solidFill>
                  <a:srgbClr val="FFFFFF"/>
                </a:solidFill>
                <a:ea typeface="Noto Sans"/>
              </a:rPr>
              <a:t>게</a:t>
            </a:r>
            <a:r>
              <a:rPr lang="ko-KR" altLang="en-US" sz="2050" dirty="0" smtClean="0">
                <a:solidFill>
                  <a:srgbClr val="FFFFFF"/>
                </a:solidFill>
                <a:ea typeface="Noto Sans"/>
              </a:rPr>
              <a:t>시</a:t>
            </a:r>
            <a:r>
              <a:rPr lang="en-US" sz="2050" dirty="0" smtClean="0">
                <a:solidFill>
                  <a:srgbClr val="FFFFFF"/>
                </a:solidFill>
                <a:ea typeface="Noto Sans"/>
              </a:rPr>
              <a:t>판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81400" y="4524384"/>
            <a:ext cx="12603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err="1">
                <a:solidFill>
                  <a:srgbClr val="FFFFFF"/>
                </a:solidFill>
                <a:ea typeface="Noto Sans"/>
              </a:rPr>
              <a:t>뉴스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ko-KR" altLang="en-US" sz="2050" dirty="0" err="1">
                <a:solidFill>
                  <a:srgbClr val="FFFFFF"/>
                </a:solidFill>
                <a:ea typeface="Noto Sans"/>
              </a:rPr>
              <a:t>댓</a:t>
            </a:r>
            <a:r>
              <a:rPr lang="en-US" sz="2050" dirty="0" smtClean="0">
                <a:solidFill>
                  <a:srgbClr val="FFFFFF"/>
                </a:solidFill>
                <a:ea typeface="Noto Sans"/>
              </a:rPr>
              <a:t>글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24600" y="3918412"/>
            <a:ext cx="8535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회원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11792" y="4882130"/>
            <a:ext cx="151482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ea typeface="Noto Sans"/>
              </a:rPr>
              <a:t>댓글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64118" y="2168441"/>
            <a:ext cx="99223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좋아요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86820" y="7962900"/>
            <a:ext cx="123326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회원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ea typeface="Noto Sans"/>
              </a:rPr>
              <a:t>동향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01956" y="5473699"/>
            <a:ext cx="11443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카테고리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040452" y="7200900"/>
            <a:ext cx="93758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방문객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598164" y="3361671"/>
            <a:ext cx="146123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비디오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URL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01956" y="1796925"/>
            <a:ext cx="64664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파일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99141" y="2237771"/>
            <a:ext cx="1723036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블로그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갤러리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,</a:t>
            </a:r>
          </a:p>
          <a:p>
            <a:pPr algn="ctr">
              <a:lnSpc>
                <a:spcPts val="2871"/>
              </a:lnSpc>
            </a:pP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자료실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latin typeface="Noto Sans"/>
                <a:ea typeface="Noto Sans"/>
              </a:rPr>
              <a:t>게시판</a:t>
            </a:r>
            <a:r>
              <a:rPr lang="en-US" sz="2050" dirty="0">
                <a:solidFill>
                  <a:srgbClr val="FFFFFF"/>
                </a:solidFill>
                <a:latin typeface="Noto Sans"/>
                <a:ea typeface="Noto Sans"/>
              </a:rPr>
              <a:t>,</a:t>
            </a:r>
          </a:p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dirty="0" err="1">
                <a:solidFill>
                  <a:srgbClr val="FFFFFF"/>
                </a:solidFill>
                <a:ea typeface="Noto Sans"/>
              </a:rPr>
              <a:t>비디오</a:t>
            </a:r>
            <a:r>
              <a:rPr lang="en-US" sz="2050" dirty="0">
                <a:solidFill>
                  <a:srgbClr val="FFFFFF"/>
                </a:solidFill>
                <a:ea typeface="Noto Sans"/>
              </a:rPr>
              <a:t> </a:t>
            </a:r>
            <a:r>
              <a:rPr lang="en-US" sz="2050" dirty="0" err="1">
                <a:solidFill>
                  <a:srgbClr val="FFFFFF"/>
                </a:solidFill>
                <a:ea typeface="Noto Sans"/>
              </a:rPr>
              <a:t>게시판</a:t>
            </a:r>
            <a:endParaRPr lang="en-US" sz="2050" dirty="0">
              <a:solidFill>
                <a:srgbClr val="FFFFFF"/>
              </a:solidFill>
              <a:ea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19465" y="795338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261648" y="3123766"/>
            <a:ext cx="4877255" cy="487725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0142" r="-2014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3046384" y="1063496"/>
            <a:ext cx="3455941" cy="3974771"/>
            <a:chOff x="0" y="0"/>
            <a:chExt cx="909992" cy="10466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992" cy="1046607"/>
            </a:xfrm>
            <a:custGeom>
              <a:avLst/>
              <a:gdLst/>
              <a:ahLst/>
              <a:cxnLst/>
              <a:rect l="l" t="t" r="r" b="b"/>
              <a:pathLst>
                <a:path w="909992" h="1046607">
                  <a:moveTo>
                    <a:pt x="0" y="0"/>
                  </a:moveTo>
                  <a:lnTo>
                    <a:pt x="909992" y="0"/>
                  </a:lnTo>
                  <a:lnTo>
                    <a:pt x="909992" y="1046607"/>
                  </a:lnTo>
                  <a:lnTo>
                    <a:pt x="0" y="1046607"/>
                  </a:lnTo>
                  <a:close/>
                </a:path>
              </a:pathLst>
            </a:custGeom>
            <a:blipFill>
              <a:blip r:embed="rId3"/>
              <a:stretch>
                <a:fillRect l="-2870" r="-287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3233165" y="5301663"/>
            <a:ext cx="4954391" cy="4619621"/>
            <a:chOff x="0" y="0"/>
            <a:chExt cx="986739" cy="9200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6739" cy="920065"/>
            </a:xfrm>
            <a:custGeom>
              <a:avLst/>
              <a:gdLst/>
              <a:ahLst/>
              <a:cxnLst/>
              <a:rect l="l" t="t" r="r" b="b"/>
              <a:pathLst>
                <a:path w="986739" h="920065">
                  <a:moveTo>
                    <a:pt x="0" y="0"/>
                  </a:moveTo>
                  <a:lnTo>
                    <a:pt x="986739" y="0"/>
                  </a:lnTo>
                  <a:lnTo>
                    <a:pt x="986739" y="920065"/>
                  </a:lnTo>
                  <a:lnTo>
                    <a:pt x="0" y="920065"/>
                  </a:lnTo>
                  <a:close/>
                </a:path>
              </a:pathLst>
            </a:custGeom>
            <a:blipFill>
              <a:blip r:embed="rId4"/>
              <a:stretch>
                <a:fillRect l="-33077" r="-33077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207266" y="1384453"/>
            <a:ext cx="5355133" cy="1085500"/>
          </a:xfrm>
          <a:custGeom>
            <a:avLst/>
            <a:gdLst/>
            <a:ahLst/>
            <a:cxnLst/>
            <a:rect l="l" t="t" r="r" b="b"/>
            <a:pathLst>
              <a:path w="5355133" h="1085500">
                <a:moveTo>
                  <a:pt x="0" y="0"/>
                </a:moveTo>
                <a:lnTo>
                  <a:pt x="5355133" y="0"/>
                </a:lnTo>
                <a:lnTo>
                  <a:pt x="5355133" y="1085500"/>
                </a:lnTo>
                <a:lnTo>
                  <a:pt x="0" y="1085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5648" y="2363766"/>
            <a:ext cx="29020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DATABASE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5648" y="3753030"/>
            <a:ext cx="23724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WEB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5648" y="5278417"/>
            <a:ext cx="23724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LIBRARY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6173" y="6823910"/>
            <a:ext cx="34316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FRAMEWORK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5648" y="8456612"/>
            <a:ext cx="343160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A5348"/>
                </a:solidFill>
                <a:latin typeface="Noto Serif Bold"/>
              </a:rPr>
              <a:t>ETC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5648" y="-6841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5810" y="560387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설계/개발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9358" y="1452540"/>
            <a:ext cx="4970841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000000"/>
                </a:solidFill>
                <a:ea typeface="Noto Sans"/>
              </a:rPr>
              <a:t>사용</a:t>
            </a:r>
            <a:r>
              <a:rPr lang="en-US" sz="4999" dirty="0">
                <a:solidFill>
                  <a:srgbClr val="000000"/>
                </a:solidFill>
                <a:ea typeface="Noto Sans"/>
              </a:rPr>
              <a:t> </a:t>
            </a:r>
            <a:r>
              <a:rPr lang="en-US" sz="4999" dirty="0" err="1">
                <a:solidFill>
                  <a:srgbClr val="000000"/>
                </a:solidFill>
                <a:ea typeface="Noto Sans"/>
              </a:rPr>
              <a:t>기술</a:t>
            </a:r>
            <a:r>
              <a:rPr lang="en-US" sz="4999" dirty="0">
                <a:solidFill>
                  <a:srgbClr val="000000"/>
                </a:solidFill>
                <a:ea typeface="Noto Sans"/>
              </a:rPr>
              <a:t> 및 </a:t>
            </a:r>
            <a:r>
              <a:rPr lang="en-US" sz="4999" dirty="0" err="1">
                <a:solidFill>
                  <a:srgbClr val="000000"/>
                </a:solidFill>
                <a:ea typeface="Noto Sans"/>
              </a:rPr>
              <a:t>도구</a:t>
            </a:r>
            <a:endParaRPr lang="en-US" sz="4999" dirty="0">
              <a:solidFill>
                <a:srgbClr val="000000"/>
              </a:solidFill>
              <a:ea typeface="Noto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48699" y="2855891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Oracle DB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6335" y="4214791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HTML , CSS , JavaScript, Thymeleaf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6335" y="5846010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JQuery, Axios(Ajax),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6335" y="7392236"/>
            <a:ext cx="6325882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Mybatis, Spring boot(3.x),Spring Security,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Bootstrap, Uikit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5810" y="9024938"/>
            <a:ext cx="5716040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000000">
                    <a:alpha val="49804"/>
                  </a:srgbClr>
                </a:solidFill>
                <a:latin typeface="Noto Sans"/>
              </a:rPr>
              <a:t>Git, Eclipse(sts-4.21.0.RELEASE)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708830" y="5005453"/>
            <a:ext cx="9883378" cy="5281547"/>
          </a:xfrm>
          <a:custGeom>
            <a:avLst/>
            <a:gdLst/>
            <a:ahLst/>
            <a:cxnLst/>
            <a:rect l="l" t="t" r="r" b="b"/>
            <a:pathLst>
              <a:path w="9883378" h="5281547">
                <a:moveTo>
                  <a:pt x="0" y="0"/>
                </a:moveTo>
                <a:lnTo>
                  <a:pt x="9883379" y="0"/>
                </a:lnTo>
                <a:lnTo>
                  <a:pt x="9883379" y="5281547"/>
                </a:lnTo>
                <a:lnTo>
                  <a:pt x="0" y="528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96" b="-129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3158" y="1875733"/>
            <a:ext cx="8061464" cy="8411267"/>
          </a:xfrm>
          <a:custGeom>
            <a:avLst/>
            <a:gdLst/>
            <a:ahLst/>
            <a:cxnLst/>
            <a:rect l="l" t="t" r="r" b="b"/>
            <a:pathLst>
              <a:path w="8061464" h="8411267">
                <a:moveTo>
                  <a:pt x="0" y="0"/>
                </a:moveTo>
                <a:lnTo>
                  <a:pt x="8061464" y="0"/>
                </a:lnTo>
                <a:lnTo>
                  <a:pt x="8061464" y="8411267"/>
                </a:lnTo>
                <a:lnTo>
                  <a:pt x="0" y="8411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14" r="-6214"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5232676" y="2050814"/>
            <a:ext cx="409864" cy="6572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1288386" y="1591617"/>
            <a:ext cx="426029" cy="3575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8708830" y="1924535"/>
            <a:ext cx="9932236" cy="3080917"/>
          </a:xfrm>
          <a:custGeom>
            <a:avLst/>
            <a:gdLst/>
            <a:ahLst/>
            <a:cxnLst/>
            <a:rect l="l" t="t" r="r" b="b"/>
            <a:pathLst>
              <a:path w="9932236" h="3080917">
                <a:moveTo>
                  <a:pt x="0" y="0"/>
                </a:moveTo>
                <a:lnTo>
                  <a:pt x="9932237" y="0"/>
                </a:lnTo>
                <a:lnTo>
                  <a:pt x="9932237" y="3080918"/>
                </a:lnTo>
                <a:lnTo>
                  <a:pt x="0" y="3080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968" b="-3353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83301" y="1383996"/>
            <a:ext cx="5089299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각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게시판별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최신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게시물</a:t>
            </a:r>
            <a:r>
              <a:rPr lang="en-US" sz="2050" b="1" dirty="0">
                <a:solidFill>
                  <a:srgbClr val="000000"/>
                </a:solidFill>
                <a:latin typeface="Noto Sans"/>
                <a:ea typeface="Noto Sans"/>
              </a:rPr>
              <a:t> 3개를 </a:t>
            </a:r>
            <a:r>
              <a:rPr lang="en-US" sz="2050" b="1" dirty="0" err="1">
                <a:solidFill>
                  <a:srgbClr val="000000"/>
                </a:solidFill>
                <a:latin typeface="Noto Sans"/>
                <a:ea typeface="Noto Sans"/>
              </a:rPr>
              <a:t>보여줍니다</a:t>
            </a:r>
            <a:endParaRPr lang="en-US" sz="2050" b="1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52841" y="-81758"/>
            <a:ext cx="318195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Main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화면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4414" y="1243660"/>
            <a:ext cx="876385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메뉴바</a:t>
            </a:r>
            <a:r>
              <a:rPr lang="en-US" sz="2050" b="1" dirty="0" smtClean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  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01793" y="781842"/>
            <a:ext cx="12842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08663" y="2050814"/>
            <a:ext cx="6871602" cy="6410267"/>
          </a:xfrm>
          <a:custGeom>
            <a:avLst/>
            <a:gdLst/>
            <a:ahLst/>
            <a:cxnLst/>
            <a:rect l="l" t="t" r="r" b="b"/>
            <a:pathLst>
              <a:path w="6871602" h="6410267">
                <a:moveTo>
                  <a:pt x="0" y="0"/>
                </a:moveTo>
                <a:lnTo>
                  <a:pt x="6871603" y="0"/>
                </a:lnTo>
                <a:lnTo>
                  <a:pt x="6871603" y="6410267"/>
                </a:lnTo>
                <a:lnTo>
                  <a:pt x="0" y="6410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955" t="-1586" r="-49882" b="-250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97937" y="2050814"/>
            <a:ext cx="10434315" cy="6410267"/>
          </a:xfrm>
          <a:custGeom>
            <a:avLst/>
            <a:gdLst/>
            <a:ahLst/>
            <a:cxnLst/>
            <a:rect l="l" t="t" r="r" b="b"/>
            <a:pathLst>
              <a:path w="10434315" h="6410267">
                <a:moveTo>
                  <a:pt x="0" y="0"/>
                </a:moveTo>
                <a:lnTo>
                  <a:pt x="10434315" y="0"/>
                </a:lnTo>
                <a:lnTo>
                  <a:pt x="10434315" y="6410267"/>
                </a:lnTo>
                <a:lnTo>
                  <a:pt x="0" y="6410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64" r="-18106" b="-1010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7977" y="-20336"/>
            <a:ext cx="1696326" cy="144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5"/>
              </a:lnSpc>
              <a:spcBef>
                <a:spcPct val="0"/>
              </a:spcBef>
            </a:pPr>
            <a:r>
              <a:rPr lang="en-US" sz="8461">
                <a:solidFill>
                  <a:srgbClr val="3A5348"/>
                </a:solidFill>
                <a:latin typeface="Noto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8663" y="546892"/>
            <a:ext cx="3765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</a:rPr>
              <a:t>Project - UI/기능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29238" y="-81758"/>
            <a:ext cx="718676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로그인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/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회원가입</a:t>
            </a:r>
            <a:r>
              <a:rPr lang="en-US" sz="5000" dirty="0">
                <a:solidFill>
                  <a:srgbClr val="000000"/>
                </a:solidFill>
                <a:latin typeface="Noto Sans"/>
                <a:ea typeface="Noto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Noto Sans"/>
                <a:ea typeface="Noto Sans"/>
              </a:rPr>
              <a:t>페이지</a:t>
            </a:r>
            <a:endParaRPr lang="en-US" sz="5000" dirty="0">
              <a:solidFill>
                <a:srgbClr val="000000"/>
              </a:solidFill>
              <a:latin typeface="Noto Sans"/>
              <a:ea typeface="No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76600" y="2781300"/>
            <a:ext cx="1733151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로그인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29430" y="1538925"/>
            <a:ext cx="2019970" cy="344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회원가입</a:t>
            </a:r>
            <a:r>
              <a:rPr lang="en-US" sz="2050" b="1" dirty="0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 </a:t>
            </a:r>
            <a:r>
              <a:rPr lang="en-US" sz="2050" b="1" dirty="0" err="1">
                <a:solidFill>
                  <a:srgbClr val="000000"/>
                </a:solidFill>
                <a:latin typeface="Noto Sans" panose="020B0600000101010101" charset="0"/>
                <a:ea typeface="Noto Sans" panose="020B0600000101010101" charset="0"/>
              </a:rPr>
              <a:t>페이지</a:t>
            </a:r>
            <a:endParaRPr lang="en-US" sz="2050" b="1" dirty="0">
              <a:solidFill>
                <a:srgbClr val="000000"/>
              </a:solidFill>
              <a:latin typeface="Noto Sans" panose="020B0600000101010101" charset="0"/>
              <a:ea typeface="Noto Sans" panose="020B060000010101010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942</Words>
  <Application>Microsoft Office PowerPoint</Application>
  <PresentationFormat>사용자 지정</PresentationFormat>
  <Paragraphs>254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HY견고딕</vt:lpstr>
      <vt:lpstr>Nanum Gothic Bold</vt:lpstr>
      <vt:lpstr>Calibri</vt:lpstr>
      <vt:lpstr>Noto Serif Bold</vt:lpstr>
      <vt:lpstr>Noto Sans Bold</vt:lpstr>
      <vt:lpstr>Noto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 그린 깔끔한  회사 소개서 프레젠테이션</dc:title>
  <cp:lastModifiedBy>802-30</cp:lastModifiedBy>
  <cp:revision>7</cp:revision>
  <dcterms:created xsi:type="dcterms:W3CDTF">2006-08-16T00:00:00Z</dcterms:created>
  <dcterms:modified xsi:type="dcterms:W3CDTF">2024-04-03T08:43:01Z</dcterms:modified>
  <dc:identifier>DAGBUhqHLMk</dc:identifier>
</cp:coreProperties>
</file>